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2" r:id="rId3"/>
    <p:sldMasterId id="2147483734" r:id="rId4"/>
    <p:sldMasterId id="2147483748" r:id="rId5"/>
  </p:sldMasterIdLst>
  <p:notesMasterIdLst>
    <p:notesMasterId r:id="rId45"/>
  </p:notesMasterIdLst>
  <p:sldIdLst>
    <p:sldId id="256" r:id="rId6"/>
    <p:sldId id="302" r:id="rId7"/>
    <p:sldId id="263" r:id="rId8"/>
    <p:sldId id="262" r:id="rId9"/>
    <p:sldId id="304" r:id="rId10"/>
    <p:sldId id="370" r:id="rId11"/>
    <p:sldId id="371" r:id="rId12"/>
    <p:sldId id="299" r:id="rId13"/>
    <p:sldId id="315" r:id="rId14"/>
    <p:sldId id="378" r:id="rId15"/>
    <p:sldId id="379" r:id="rId16"/>
    <p:sldId id="319" r:id="rId17"/>
    <p:sldId id="381" r:id="rId18"/>
    <p:sldId id="382" r:id="rId19"/>
    <p:sldId id="332" r:id="rId20"/>
    <p:sldId id="363" r:id="rId21"/>
    <p:sldId id="341" r:id="rId22"/>
    <p:sldId id="339" r:id="rId23"/>
    <p:sldId id="320" r:id="rId24"/>
    <p:sldId id="323" r:id="rId25"/>
    <p:sldId id="345" r:id="rId26"/>
    <p:sldId id="322" r:id="rId27"/>
    <p:sldId id="321" r:id="rId28"/>
    <p:sldId id="352" r:id="rId29"/>
    <p:sldId id="327" r:id="rId30"/>
    <p:sldId id="326" r:id="rId31"/>
    <p:sldId id="346" r:id="rId32"/>
    <p:sldId id="392" r:id="rId33"/>
    <p:sldId id="328" r:id="rId34"/>
    <p:sldId id="329" r:id="rId35"/>
    <p:sldId id="398" r:id="rId36"/>
    <p:sldId id="399" r:id="rId37"/>
    <p:sldId id="353" r:id="rId38"/>
    <p:sldId id="354" r:id="rId39"/>
    <p:sldId id="358" r:id="rId40"/>
    <p:sldId id="355" r:id="rId41"/>
    <p:sldId id="367" r:id="rId42"/>
    <p:sldId id="360" r:id="rId43"/>
    <p:sldId id="35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image" Target="../media/image59.jpeg"/><Relationship Id="rId4" Type="http://schemas.openxmlformats.org/officeDocument/2006/relationships/image" Target="../media/image6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5F195-BBE0-47F1-9F53-48C6C5BF1C84}" type="doc">
      <dgm:prSet loTypeId="urn:microsoft.com/office/officeart/2005/8/layout/vList4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EFA5B54-41A7-49A7-AF58-BDC45137566E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rgbClr val="003300"/>
              </a:solidFill>
              <a:latin typeface="Monotype Corsiva" pitchFamily="66" charset="0"/>
            </a:rPr>
            <a:t>«Родовід моєї сім’ї»</a:t>
          </a:r>
          <a:endParaRPr lang="ru-RU" dirty="0">
            <a:solidFill>
              <a:srgbClr val="003300"/>
            </a:solidFill>
            <a:latin typeface="Monotype Corsiva" pitchFamily="66" charset="0"/>
          </a:endParaRPr>
        </a:p>
      </dgm:t>
    </dgm:pt>
    <dgm:pt modelId="{6DE6D106-3F9B-4B3B-8F1A-8F472BBCEF83}" type="parTrans" cxnId="{949CD563-517C-4395-9DD9-EFEE87AE2AF4}">
      <dgm:prSet/>
      <dgm:spPr/>
      <dgm:t>
        <a:bodyPr/>
        <a:lstStyle/>
        <a:p>
          <a:endParaRPr lang="ru-RU"/>
        </a:p>
      </dgm:t>
    </dgm:pt>
    <dgm:pt modelId="{A4837484-217C-4B1F-A88D-691AB87BCCBB}" type="sibTrans" cxnId="{949CD563-517C-4395-9DD9-EFEE87AE2AF4}">
      <dgm:prSet/>
      <dgm:spPr/>
      <dgm:t>
        <a:bodyPr/>
        <a:lstStyle/>
        <a:p>
          <a:endParaRPr lang="ru-RU"/>
        </a:p>
      </dgm:t>
    </dgm:pt>
    <dgm:pt modelId="{0F543746-AEF0-472A-ADFF-D6AEE7DDA30F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rgbClr val="003300"/>
              </a:solidFill>
              <a:latin typeface="Monotype Corsiva" pitchFamily="66" charset="0"/>
            </a:rPr>
            <a:t>«Героїка сьогодення України в історії моєї родини»</a:t>
          </a:r>
          <a:endParaRPr lang="ru-RU" dirty="0" smtClean="0">
            <a:solidFill>
              <a:srgbClr val="003300"/>
            </a:solidFill>
            <a:latin typeface="Monotype Corsiva" pitchFamily="66" charset="0"/>
          </a:endParaRPr>
        </a:p>
      </dgm:t>
    </dgm:pt>
    <dgm:pt modelId="{3EF15126-B32B-463D-A0E3-CD9DFAD513EC}" type="parTrans" cxnId="{DD2318C4-851D-40A5-B020-4D8A34D4053E}">
      <dgm:prSet/>
      <dgm:spPr/>
      <dgm:t>
        <a:bodyPr/>
        <a:lstStyle/>
        <a:p>
          <a:endParaRPr lang="ru-RU"/>
        </a:p>
      </dgm:t>
    </dgm:pt>
    <dgm:pt modelId="{E3623BC1-7B26-482C-B3B8-44122CC663A9}" type="sibTrans" cxnId="{DD2318C4-851D-40A5-B020-4D8A34D4053E}">
      <dgm:prSet/>
      <dgm:spPr/>
      <dgm:t>
        <a:bodyPr/>
        <a:lstStyle/>
        <a:p>
          <a:endParaRPr lang="ru-RU"/>
        </a:p>
      </dgm:t>
    </dgm:pt>
    <dgm:pt modelId="{62026756-0258-44AB-B8A6-A5FF52974AFF}">
      <dgm:prSet/>
      <dgm:spPr/>
      <dgm:t>
        <a:bodyPr/>
        <a:lstStyle/>
        <a:p>
          <a:r>
            <a:rPr lang="uk-UA" dirty="0" smtClean="0">
              <a:solidFill>
                <a:srgbClr val="003300"/>
              </a:solidFill>
              <a:latin typeface="Monotype Corsiva" pitchFamily="66" charset="0"/>
            </a:rPr>
            <a:t>«Герої Чорнобиля поруч»</a:t>
          </a:r>
          <a:endParaRPr lang="ru-RU" dirty="0" smtClean="0">
            <a:solidFill>
              <a:srgbClr val="003300"/>
            </a:solidFill>
            <a:latin typeface="Monotype Corsiva" pitchFamily="66" charset="0"/>
          </a:endParaRPr>
        </a:p>
      </dgm:t>
    </dgm:pt>
    <dgm:pt modelId="{9B3F781C-4292-4D9A-AC1A-B252D55284AC}" type="parTrans" cxnId="{635F73B9-6AA2-414F-8796-9CCEF6E531AB}">
      <dgm:prSet/>
      <dgm:spPr/>
      <dgm:t>
        <a:bodyPr/>
        <a:lstStyle/>
        <a:p>
          <a:endParaRPr lang="ru-RU"/>
        </a:p>
      </dgm:t>
    </dgm:pt>
    <dgm:pt modelId="{BED6A471-27F6-4F25-817C-0AA04454A88D}" type="sibTrans" cxnId="{635F73B9-6AA2-414F-8796-9CCEF6E531AB}">
      <dgm:prSet/>
      <dgm:spPr/>
      <dgm:t>
        <a:bodyPr/>
        <a:lstStyle/>
        <a:p>
          <a:endParaRPr lang="ru-RU"/>
        </a:p>
      </dgm:t>
    </dgm:pt>
    <dgm:pt modelId="{D99FE809-EF96-4023-96AC-94D68E0AE57D}" type="pres">
      <dgm:prSet presAssocID="{D1D5F195-BBE0-47F1-9F53-48C6C5BF1C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C66C7-EF23-4659-9ED1-F40A55DA696F}" type="pres">
      <dgm:prSet presAssocID="{CEFA5B54-41A7-49A7-AF58-BDC45137566E}" presName="comp" presStyleCnt="0"/>
      <dgm:spPr/>
    </dgm:pt>
    <dgm:pt modelId="{0A0D75F8-5B2A-4E4F-889A-096E8F2E0209}" type="pres">
      <dgm:prSet presAssocID="{CEFA5B54-41A7-49A7-AF58-BDC45137566E}" presName="box" presStyleLbl="node1" presStyleIdx="0" presStyleCnt="3"/>
      <dgm:spPr/>
      <dgm:t>
        <a:bodyPr/>
        <a:lstStyle/>
        <a:p>
          <a:endParaRPr lang="ru-RU"/>
        </a:p>
      </dgm:t>
    </dgm:pt>
    <dgm:pt modelId="{17A67572-9035-415F-A959-8359FA81DF58}" type="pres">
      <dgm:prSet presAssocID="{CEFA5B54-41A7-49A7-AF58-BDC45137566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A1F169-1637-405C-998B-1024770CB6D8}" type="pres">
      <dgm:prSet presAssocID="{CEFA5B54-41A7-49A7-AF58-BDC4513756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88DCC-D716-4C50-B371-C935A96898B3}" type="pres">
      <dgm:prSet presAssocID="{A4837484-217C-4B1F-A88D-691AB87BCCBB}" presName="spacer" presStyleCnt="0"/>
      <dgm:spPr/>
    </dgm:pt>
    <dgm:pt modelId="{97835D53-04CB-415A-907A-F114A361EE2D}" type="pres">
      <dgm:prSet presAssocID="{0F543746-AEF0-472A-ADFF-D6AEE7DDA30F}" presName="comp" presStyleCnt="0"/>
      <dgm:spPr/>
    </dgm:pt>
    <dgm:pt modelId="{E3EA3E29-16F5-442B-A95D-D46CA9BD111F}" type="pres">
      <dgm:prSet presAssocID="{0F543746-AEF0-472A-ADFF-D6AEE7DDA30F}" presName="box" presStyleLbl="node1" presStyleIdx="1" presStyleCnt="3"/>
      <dgm:spPr/>
      <dgm:t>
        <a:bodyPr/>
        <a:lstStyle/>
        <a:p>
          <a:endParaRPr lang="ru-RU"/>
        </a:p>
      </dgm:t>
    </dgm:pt>
    <dgm:pt modelId="{3538CB39-3C3E-431C-9E72-27CB069238B7}" type="pres">
      <dgm:prSet presAssocID="{0F543746-AEF0-472A-ADFF-D6AEE7DDA30F}" presName="img" presStyleLbl="fgImgPlace1" presStyleIdx="1" presStyleCnt="3" custScaleX="653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F2C704-2BFA-4431-A1FF-242B14ACEDDA}" type="pres">
      <dgm:prSet presAssocID="{0F543746-AEF0-472A-ADFF-D6AEE7DDA30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A5B8-1E75-4DEA-8F4C-072F11E01312}" type="pres">
      <dgm:prSet presAssocID="{E3623BC1-7B26-482C-B3B8-44122CC663A9}" presName="spacer" presStyleCnt="0"/>
      <dgm:spPr/>
    </dgm:pt>
    <dgm:pt modelId="{995D8E2B-781E-436D-8A55-23C3D9277427}" type="pres">
      <dgm:prSet presAssocID="{62026756-0258-44AB-B8A6-A5FF52974AFF}" presName="comp" presStyleCnt="0"/>
      <dgm:spPr/>
    </dgm:pt>
    <dgm:pt modelId="{204353B8-093F-4775-944B-31CB7F4234F2}" type="pres">
      <dgm:prSet presAssocID="{62026756-0258-44AB-B8A6-A5FF52974AFF}" presName="box" presStyleLbl="node1" presStyleIdx="2" presStyleCnt="3"/>
      <dgm:spPr/>
      <dgm:t>
        <a:bodyPr/>
        <a:lstStyle/>
        <a:p>
          <a:endParaRPr lang="ru-RU"/>
        </a:p>
      </dgm:t>
    </dgm:pt>
    <dgm:pt modelId="{1C8FB6CB-60DF-4C20-B0E7-460D32CC37A2}" type="pres">
      <dgm:prSet presAssocID="{62026756-0258-44AB-B8A6-A5FF52974AF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D15294-F249-4798-92C8-4BF3A3D96C64}" type="pres">
      <dgm:prSet presAssocID="{62026756-0258-44AB-B8A6-A5FF52974AF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019E3-EA6D-46C9-A29C-A513B08B517B}" type="presOf" srcId="{62026756-0258-44AB-B8A6-A5FF52974AFF}" destId="{204353B8-093F-4775-944B-31CB7F4234F2}" srcOrd="0" destOrd="0" presId="urn:microsoft.com/office/officeart/2005/8/layout/vList4#1"/>
    <dgm:cxn modelId="{949CD563-517C-4395-9DD9-EFEE87AE2AF4}" srcId="{D1D5F195-BBE0-47F1-9F53-48C6C5BF1C84}" destId="{CEFA5B54-41A7-49A7-AF58-BDC45137566E}" srcOrd="0" destOrd="0" parTransId="{6DE6D106-3F9B-4B3B-8F1A-8F472BBCEF83}" sibTransId="{A4837484-217C-4B1F-A88D-691AB87BCCBB}"/>
    <dgm:cxn modelId="{635F73B9-6AA2-414F-8796-9CCEF6E531AB}" srcId="{D1D5F195-BBE0-47F1-9F53-48C6C5BF1C84}" destId="{62026756-0258-44AB-B8A6-A5FF52974AFF}" srcOrd="2" destOrd="0" parTransId="{9B3F781C-4292-4D9A-AC1A-B252D55284AC}" sibTransId="{BED6A471-27F6-4F25-817C-0AA04454A88D}"/>
    <dgm:cxn modelId="{88772593-3E30-46DF-B6A6-0FC013976F13}" type="presOf" srcId="{0F543746-AEF0-472A-ADFF-D6AEE7DDA30F}" destId="{49F2C704-2BFA-4431-A1FF-242B14ACEDDA}" srcOrd="1" destOrd="0" presId="urn:microsoft.com/office/officeart/2005/8/layout/vList4#1"/>
    <dgm:cxn modelId="{72D8C478-FCF3-46EA-88E7-D008D8D2C342}" type="presOf" srcId="{0F543746-AEF0-472A-ADFF-D6AEE7DDA30F}" destId="{E3EA3E29-16F5-442B-A95D-D46CA9BD111F}" srcOrd="0" destOrd="0" presId="urn:microsoft.com/office/officeart/2005/8/layout/vList4#1"/>
    <dgm:cxn modelId="{9E5D9968-87C6-4E5F-A06D-C28EBB6DC5FA}" type="presOf" srcId="{D1D5F195-BBE0-47F1-9F53-48C6C5BF1C84}" destId="{D99FE809-EF96-4023-96AC-94D68E0AE57D}" srcOrd="0" destOrd="0" presId="urn:microsoft.com/office/officeart/2005/8/layout/vList4#1"/>
    <dgm:cxn modelId="{DD2318C4-851D-40A5-B020-4D8A34D4053E}" srcId="{D1D5F195-BBE0-47F1-9F53-48C6C5BF1C84}" destId="{0F543746-AEF0-472A-ADFF-D6AEE7DDA30F}" srcOrd="1" destOrd="0" parTransId="{3EF15126-B32B-463D-A0E3-CD9DFAD513EC}" sibTransId="{E3623BC1-7B26-482C-B3B8-44122CC663A9}"/>
    <dgm:cxn modelId="{57F197E8-9324-441A-A929-40D6EF09C1F5}" type="presOf" srcId="{CEFA5B54-41A7-49A7-AF58-BDC45137566E}" destId="{B9A1F169-1637-405C-998B-1024770CB6D8}" srcOrd="1" destOrd="0" presId="urn:microsoft.com/office/officeart/2005/8/layout/vList4#1"/>
    <dgm:cxn modelId="{FA6F35BE-D5A7-427D-B9A6-CB75F9063717}" type="presOf" srcId="{CEFA5B54-41A7-49A7-AF58-BDC45137566E}" destId="{0A0D75F8-5B2A-4E4F-889A-096E8F2E0209}" srcOrd="0" destOrd="0" presId="urn:microsoft.com/office/officeart/2005/8/layout/vList4#1"/>
    <dgm:cxn modelId="{197F1A00-27F4-4E64-9315-1EF0C3F5DE66}" type="presOf" srcId="{62026756-0258-44AB-B8A6-A5FF52974AFF}" destId="{35D15294-F249-4798-92C8-4BF3A3D96C64}" srcOrd="1" destOrd="0" presId="urn:microsoft.com/office/officeart/2005/8/layout/vList4#1"/>
    <dgm:cxn modelId="{E5764D65-7421-43EB-98B0-77968FC3129C}" type="presParOf" srcId="{D99FE809-EF96-4023-96AC-94D68E0AE57D}" destId="{60EC66C7-EF23-4659-9ED1-F40A55DA696F}" srcOrd="0" destOrd="0" presId="urn:microsoft.com/office/officeart/2005/8/layout/vList4#1"/>
    <dgm:cxn modelId="{4CCC9873-4C38-4F39-9907-5945C714E759}" type="presParOf" srcId="{60EC66C7-EF23-4659-9ED1-F40A55DA696F}" destId="{0A0D75F8-5B2A-4E4F-889A-096E8F2E0209}" srcOrd="0" destOrd="0" presId="urn:microsoft.com/office/officeart/2005/8/layout/vList4#1"/>
    <dgm:cxn modelId="{7FE0FDE8-CCB3-4C92-A70B-386258C48D52}" type="presParOf" srcId="{60EC66C7-EF23-4659-9ED1-F40A55DA696F}" destId="{17A67572-9035-415F-A959-8359FA81DF58}" srcOrd="1" destOrd="0" presId="urn:microsoft.com/office/officeart/2005/8/layout/vList4#1"/>
    <dgm:cxn modelId="{FE9AC288-6FB4-47F2-936D-26D7E0FE77D2}" type="presParOf" srcId="{60EC66C7-EF23-4659-9ED1-F40A55DA696F}" destId="{B9A1F169-1637-405C-998B-1024770CB6D8}" srcOrd="2" destOrd="0" presId="urn:microsoft.com/office/officeart/2005/8/layout/vList4#1"/>
    <dgm:cxn modelId="{51EABB73-7C6C-4AD8-8ECD-4EE9CD19058D}" type="presParOf" srcId="{D99FE809-EF96-4023-96AC-94D68E0AE57D}" destId="{5B288DCC-D716-4C50-B371-C935A96898B3}" srcOrd="1" destOrd="0" presId="urn:microsoft.com/office/officeart/2005/8/layout/vList4#1"/>
    <dgm:cxn modelId="{743AD83F-F174-4B94-953B-05A153DD7990}" type="presParOf" srcId="{D99FE809-EF96-4023-96AC-94D68E0AE57D}" destId="{97835D53-04CB-415A-907A-F114A361EE2D}" srcOrd="2" destOrd="0" presId="urn:microsoft.com/office/officeart/2005/8/layout/vList4#1"/>
    <dgm:cxn modelId="{7F8C32FF-5C49-4996-A2AE-6BEC93BC89FD}" type="presParOf" srcId="{97835D53-04CB-415A-907A-F114A361EE2D}" destId="{E3EA3E29-16F5-442B-A95D-D46CA9BD111F}" srcOrd="0" destOrd="0" presId="urn:microsoft.com/office/officeart/2005/8/layout/vList4#1"/>
    <dgm:cxn modelId="{C9FC8579-1A12-4383-8662-7F7F2F290AF5}" type="presParOf" srcId="{97835D53-04CB-415A-907A-F114A361EE2D}" destId="{3538CB39-3C3E-431C-9E72-27CB069238B7}" srcOrd="1" destOrd="0" presId="urn:microsoft.com/office/officeart/2005/8/layout/vList4#1"/>
    <dgm:cxn modelId="{1804A2AD-0B95-46B6-BD21-048C4D9BC250}" type="presParOf" srcId="{97835D53-04CB-415A-907A-F114A361EE2D}" destId="{49F2C704-2BFA-4431-A1FF-242B14ACEDDA}" srcOrd="2" destOrd="0" presId="urn:microsoft.com/office/officeart/2005/8/layout/vList4#1"/>
    <dgm:cxn modelId="{59E3BA3C-A5D1-4FF6-95C6-53DBF3BDD8C0}" type="presParOf" srcId="{D99FE809-EF96-4023-96AC-94D68E0AE57D}" destId="{F83FA5B8-1E75-4DEA-8F4C-072F11E01312}" srcOrd="3" destOrd="0" presId="urn:microsoft.com/office/officeart/2005/8/layout/vList4#1"/>
    <dgm:cxn modelId="{050122A8-B16F-477E-B3BA-1E73739E7D45}" type="presParOf" srcId="{D99FE809-EF96-4023-96AC-94D68E0AE57D}" destId="{995D8E2B-781E-436D-8A55-23C3D9277427}" srcOrd="4" destOrd="0" presId="urn:microsoft.com/office/officeart/2005/8/layout/vList4#1"/>
    <dgm:cxn modelId="{20C9208A-E8E2-4F47-AECB-1A8F01AFA715}" type="presParOf" srcId="{995D8E2B-781E-436D-8A55-23C3D9277427}" destId="{204353B8-093F-4775-944B-31CB7F4234F2}" srcOrd="0" destOrd="0" presId="urn:microsoft.com/office/officeart/2005/8/layout/vList4#1"/>
    <dgm:cxn modelId="{2A9F1F9F-2158-4944-BA73-09EE5AB16D54}" type="presParOf" srcId="{995D8E2B-781E-436D-8A55-23C3D9277427}" destId="{1C8FB6CB-60DF-4C20-B0E7-460D32CC37A2}" srcOrd="1" destOrd="0" presId="urn:microsoft.com/office/officeart/2005/8/layout/vList4#1"/>
    <dgm:cxn modelId="{2E350DCA-BB73-4F48-9EEC-C879B6CA7E40}" type="presParOf" srcId="{995D8E2B-781E-436D-8A55-23C3D9277427}" destId="{35D15294-F249-4798-92C8-4BF3A3D96C6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101A3-52E7-49CF-B1B9-1709488866EB}" type="doc">
      <dgm:prSet loTypeId="urn:microsoft.com/office/officeart/2005/8/layout/vList4#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6695014-A109-4751-A98B-994B0D7A097B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/>
              <a:ea typeface="Calibri"/>
            </a:rPr>
            <a:t>«Краща шкільна газета»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6237A04D-31F1-405C-92B8-6F67FBBC9BE9}" type="parTrans" cxnId="{8B6F8777-9281-4335-AC51-5BFB6E1928F3}">
      <dgm:prSet/>
      <dgm:spPr/>
      <dgm:t>
        <a:bodyPr/>
        <a:lstStyle/>
        <a:p>
          <a:endParaRPr lang="ru-RU"/>
        </a:p>
      </dgm:t>
    </dgm:pt>
    <dgm:pt modelId="{B910C6BF-E78B-491E-A542-B43EA4892DC1}" type="sibTrans" cxnId="{8B6F8777-9281-4335-AC51-5BFB6E1928F3}">
      <dgm:prSet/>
      <dgm:spPr/>
      <dgm:t>
        <a:bodyPr/>
        <a:lstStyle/>
        <a:p>
          <a:endParaRPr lang="ru-RU"/>
        </a:p>
      </dgm:t>
    </dgm:pt>
    <dgm:pt modelId="{B1A9BFBA-DEA8-45FB-A2ED-50CE4904E4A1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/>
              <a:ea typeface="Calibri"/>
            </a:rPr>
            <a:t>«Краща газета районної дитячо-юнацької організації»</a:t>
          </a:r>
          <a:endParaRPr lang="ru-RU" b="1" dirty="0">
            <a:solidFill>
              <a:schemeClr val="bg2">
                <a:lumMod val="75000"/>
              </a:schemeClr>
            </a:solidFill>
            <a:effectLst/>
            <a:latin typeface="Times New Roman"/>
            <a:ea typeface="Calibri"/>
          </a:endParaRPr>
        </a:p>
      </dgm:t>
    </dgm:pt>
    <dgm:pt modelId="{EEAD9D72-5761-446A-B46B-026B3DA53AA2}" type="parTrans" cxnId="{4108FC7B-83F1-4F0C-B0CD-1231AE9D7961}">
      <dgm:prSet/>
      <dgm:spPr/>
      <dgm:t>
        <a:bodyPr/>
        <a:lstStyle/>
        <a:p>
          <a:endParaRPr lang="ru-RU"/>
        </a:p>
      </dgm:t>
    </dgm:pt>
    <dgm:pt modelId="{A075C8DB-B66A-4F97-B478-2AFEED0A23E6}" type="sibTrans" cxnId="{4108FC7B-83F1-4F0C-B0CD-1231AE9D7961}">
      <dgm:prSet/>
      <dgm:spPr/>
      <dgm:t>
        <a:bodyPr/>
        <a:lstStyle/>
        <a:p>
          <a:endParaRPr lang="ru-RU"/>
        </a:p>
      </dgm:t>
    </dgm:pt>
    <dgm:pt modelId="{BF263DE7-3A3E-4F44-8446-CF4537BA9707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/>
              <a:ea typeface="Calibri"/>
            </a:rPr>
            <a:t>«Шкільне телебачення»</a:t>
          </a:r>
          <a:endParaRPr lang="ru-RU" b="1" dirty="0">
            <a:solidFill>
              <a:schemeClr val="bg2">
                <a:lumMod val="75000"/>
              </a:schemeClr>
            </a:solidFill>
            <a:effectLst/>
            <a:latin typeface="Times New Roman"/>
            <a:ea typeface="Calibri"/>
          </a:endParaRPr>
        </a:p>
      </dgm:t>
    </dgm:pt>
    <dgm:pt modelId="{710FD6FD-E4B4-4F24-9F8A-A8D4A1E380B7}" type="parTrans" cxnId="{DF1AC173-CA27-44FA-83CE-01B5750D9F03}">
      <dgm:prSet/>
      <dgm:spPr/>
      <dgm:t>
        <a:bodyPr/>
        <a:lstStyle/>
        <a:p>
          <a:endParaRPr lang="ru-RU"/>
        </a:p>
      </dgm:t>
    </dgm:pt>
    <dgm:pt modelId="{B420E2ED-659D-49B6-8C0A-DD487C91B72C}" type="sibTrans" cxnId="{DF1AC173-CA27-44FA-83CE-01B5750D9F03}">
      <dgm:prSet/>
      <dgm:spPr/>
      <dgm:t>
        <a:bodyPr/>
        <a:lstStyle/>
        <a:p>
          <a:endParaRPr lang="ru-RU"/>
        </a:p>
      </dgm:t>
    </dgm:pt>
    <dgm:pt modelId="{E8002F30-FB2A-483B-9DE7-3CFAF28C25D4}">
      <dgm:prSet/>
      <dgm:spPr/>
      <dgm:t>
        <a:bodyPr/>
        <a:lstStyle/>
        <a:p>
          <a:r>
            <a:rPr lang="uk-UA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/>
              <a:ea typeface="Calibri"/>
            </a:rPr>
            <a:t>«Шкільний </a:t>
          </a:r>
          <a:r>
            <a:rPr lang="uk-UA" b="1" dirty="0" err="1" smtClean="0">
              <a:solidFill>
                <a:schemeClr val="bg2">
                  <a:lumMod val="75000"/>
                </a:schemeClr>
              </a:solidFill>
              <a:effectLst/>
              <a:latin typeface="Times New Roman"/>
              <a:ea typeface="Calibri"/>
            </a:rPr>
            <a:t>радіопроект</a:t>
          </a:r>
          <a:r>
            <a:rPr lang="uk-UA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/>
              <a:ea typeface="Calibri"/>
            </a:rPr>
            <a:t>»</a:t>
          </a:r>
          <a:endParaRPr lang="ru-RU" b="1" dirty="0">
            <a:solidFill>
              <a:schemeClr val="bg2">
                <a:lumMod val="75000"/>
              </a:schemeClr>
            </a:solidFill>
            <a:effectLst/>
            <a:latin typeface="Times New Roman"/>
            <a:ea typeface="Calibri"/>
          </a:endParaRPr>
        </a:p>
      </dgm:t>
    </dgm:pt>
    <dgm:pt modelId="{C7593451-5F91-40D7-BEDF-F1601CCB1825}" type="parTrans" cxnId="{C79CC4D6-A7D2-4432-8D69-FACA528E01F9}">
      <dgm:prSet/>
      <dgm:spPr/>
      <dgm:t>
        <a:bodyPr/>
        <a:lstStyle/>
        <a:p>
          <a:endParaRPr lang="ru-RU"/>
        </a:p>
      </dgm:t>
    </dgm:pt>
    <dgm:pt modelId="{4AB1C83B-8FC0-4A3B-B31B-3AD2AE0AEFC8}" type="sibTrans" cxnId="{C79CC4D6-A7D2-4432-8D69-FACA528E01F9}">
      <dgm:prSet/>
      <dgm:spPr/>
      <dgm:t>
        <a:bodyPr/>
        <a:lstStyle/>
        <a:p>
          <a:endParaRPr lang="ru-RU"/>
        </a:p>
      </dgm:t>
    </dgm:pt>
    <dgm:pt modelId="{591FAED9-84B2-4627-8D52-6CFD931FBA77}" type="pres">
      <dgm:prSet presAssocID="{C75101A3-52E7-49CF-B1B9-1709488866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2B6D8-60A8-4D5C-B1B7-525B37B5162E}" type="pres">
      <dgm:prSet presAssocID="{F6695014-A109-4751-A98B-994B0D7A097B}" presName="comp" presStyleCnt="0"/>
      <dgm:spPr/>
    </dgm:pt>
    <dgm:pt modelId="{C4C6C1B4-63AC-4364-BE81-0C1154BEAA43}" type="pres">
      <dgm:prSet presAssocID="{F6695014-A109-4751-A98B-994B0D7A097B}" presName="box" presStyleLbl="node1" presStyleIdx="0" presStyleCnt="4"/>
      <dgm:spPr/>
      <dgm:t>
        <a:bodyPr/>
        <a:lstStyle/>
        <a:p>
          <a:endParaRPr lang="ru-RU"/>
        </a:p>
      </dgm:t>
    </dgm:pt>
    <dgm:pt modelId="{E60F2A4A-2061-44F5-B0BD-8A63ABDCC287}" type="pres">
      <dgm:prSet presAssocID="{F6695014-A109-4751-A98B-994B0D7A097B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6BCEE95B-CACE-4A49-842A-F841917D6DD6}" type="pres">
      <dgm:prSet presAssocID="{F6695014-A109-4751-A98B-994B0D7A097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3AE69-0CFC-41BE-8FE0-8A7E5792C0A5}" type="pres">
      <dgm:prSet presAssocID="{B910C6BF-E78B-491E-A542-B43EA4892DC1}" presName="spacer" presStyleCnt="0"/>
      <dgm:spPr/>
    </dgm:pt>
    <dgm:pt modelId="{90B69562-6118-4E1E-B941-59B6FCC1766D}" type="pres">
      <dgm:prSet presAssocID="{B1A9BFBA-DEA8-45FB-A2ED-50CE4904E4A1}" presName="comp" presStyleCnt="0"/>
      <dgm:spPr/>
    </dgm:pt>
    <dgm:pt modelId="{B21CDA0A-8EAC-4A7B-9044-A6D682BECECD}" type="pres">
      <dgm:prSet presAssocID="{B1A9BFBA-DEA8-45FB-A2ED-50CE4904E4A1}" presName="box" presStyleLbl="node1" presStyleIdx="1" presStyleCnt="4"/>
      <dgm:spPr/>
      <dgm:t>
        <a:bodyPr/>
        <a:lstStyle/>
        <a:p>
          <a:endParaRPr lang="ru-RU"/>
        </a:p>
      </dgm:t>
    </dgm:pt>
    <dgm:pt modelId="{319405C2-27FE-4785-A43D-9DAE89585D48}" type="pres">
      <dgm:prSet presAssocID="{B1A9BFBA-DEA8-45FB-A2ED-50CE4904E4A1}" presName="img" presStyleLbl="fgImgPlace1" presStyleIdx="1" presStyleCnt="4" custScaleX="85315" custScaleY="11458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87E83373-A69C-418F-9D4A-C4950F492DF9}" type="pres">
      <dgm:prSet presAssocID="{B1A9BFBA-DEA8-45FB-A2ED-50CE4904E4A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7F97D-FC69-49C7-8F09-3238927D47D9}" type="pres">
      <dgm:prSet presAssocID="{A075C8DB-B66A-4F97-B478-2AFEED0A23E6}" presName="spacer" presStyleCnt="0"/>
      <dgm:spPr/>
    </dgm:pt>
    <dgm:pt modelId="{3F6181BF-4423-42D5-8A2E-9801908D4CB5}" type="pres">
      <dgm:prSet presAssocID="{BF263DE7-3A3E-4F44-8446-CF4537BA9707}" presName="comp" presStyleCnt="0"/>
      <dgm:spPr/>
    </dgm:pt>
    <dgm:pt modelId="{C32F45E9-73C5-4CA0-8DB3-45F8B470CBBA}" type="pres">
      <dgm:prSet presAssocID="{BF263DE7-3A3E-4F44-8446-CF4537BA9707}" presName="box" presStyleLbl="node1" presStyleIdx="2" presStyleCnt="4"/>
      <dgm:spPr/>
      <dgm:t>
        <a:bodyPr/>
        <a:lstStyle/>
        <a:p>
          <a:endParaRPr lang="ru-RU"/>
        </a:p>
      </dgm:t>
    </dgm:pt>
    <dgm:pt modelId="{288BC372-3DB8-4DCD-974D-98EBD94FD3D2}" type="pres">
      <dgm:prSet presAssocID="{BF263DE7-3A3E-4F44-8446-CF4537BA9707}" presName="img" presStyleLbl="fgImgPlace1" presStyleIdx="2" presStyleCnt="4" custScaleX="73944" custScaleY="8769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70B2D53F-365D-4B7F-8B90-9F920CC2748B}" type="pres">
      <dgm:prSet presAssocID="{BF263DE7-3A3E-4F44-8446-CF4537BA970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B5065-D92D-4449-B3AE-1DCF5AEE75EA}" type="pres">
      <dgm:prSet presAssocID="{B420E2ED-659D-49B6-8C0A-DD487C91B72C}" presName="spacer" presStyleCnt="0"/>
      <dgm:spPr/>
    </dgm:pt>
    <dgm:pt modelId="{ED7F7C27-A2EF-4870-95EE-95CCE51BFAAE}" type="pres">
      <dgm:prSet presAssocID="{E8002F30-FB2A-483B-9DE7-3CFAF28C25D4}" presName="comp" presStyleCnt="0"/>
      <dgm:spPr/>
    </dgm:pt>
    <dgm:pt modelId="{8B548B90-0920-4983-B0C3-0CBEBF7AD2FD}" type="pres">
      <dgm:prSet presAssocID="{E8002F30-FB2A-483B-9DE7-3CFAF28C25D4}" presName="box" presStyleLbl="node1" presStyleIdx="3" presStyleCnt="4"/>
      <dgm:spPr/>
      <dgm:t>
        <a:bodyPr/>
        <a:lstStyle/>
        <a:p>
          <a:endParaRPr lang="ru-RU"/>
        </a:p>
      </dgm:t>
    </dgm:pt>
    <dgm:pt modelId="{DC40F378-C984-4701-9A46-9ECEBEEE9184}" type="pres">
      <dgm:prSet presAssocID="{E8002F30-FB2A-483B-9DE7-3CFAF28C25D4}" presName="img" presStyleLbl="fgImgPlace1" presStyleIdx="3" presStyleCnt="4" custScaleX="105958" custScaleY="107833" custLinFactNeighborX="723" custLinFactNeighborY="-389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62FB9AE9-D514-4B2C-B308-D49823A8E669}" type="pres">
      <dgm:prSet presAssocID="{E8002F30-FB2A-483B-9DE7-3CFAF28C25D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074AA-B8A0-4000-A48E-27FD11122F1C}" type="presOf" srcId="{B1A9BFBA-DEA8-45FB-A2ED-50CE4904E4A1}" destId="{B21CDA0A-8EAC-4A7B-9044-A6D682BECECD}" srcOrd="0" destOrd="0" presId="urn:microsoft.com/office/officeart/2005/8/layout/vList4#2"/>
    <dgm:cxn modelId="{C79CC4D6-A7D2-4432-8D69-FACA528E01F9}" srcId="{C75101A3-52E7-49CF-B1B9-1709488866EB}" destId="{E8002F30-FB2A-483B-9DE7-3CFAF28C25D4}" srcOrd="3" destOrd="0" parTransId="{C7593451-5F91-40D7-BEDF-F1601CCB1825}" sibTransId="{4AB1C83B-8FC0-4A3B-B31B-3AD2AE0AEFC8}"/>
    <dgm:cxn modelId="{198C79F8-88E3-483B-AD08-FF287D5A8241}" type="presOf" srcId="{E8002F30-FB2A-483B-9DE7-3CFAF28C25D4}" destId="{8B548B90-0920-4983-B0C3-0CBEBF7AD2FD}" srcOrd="0" destOrd="0" presId="urn:microsoft.com/office/officeart/2005/8/layout/vList4#2"/>
    <dgm:cxn modelId="{E43842FA-B9C7-47B5-BC8E-0FEBA6F09374}" type="presOf" srcId="{F6695014-A109-4751-A98B-994B0D7A097B}" destId="{6BCEE95B-CACE-4A49-842A-F841917D6DD6}" srcOrd="1" destOrd="0" presId="urn:microsoft.com/office/officeart/2005/8/layout/vList4#2"/>
    <dgm:cxn modelId="{DF1AC173-CA27-44FA-83CE-01B5750D9F03}" srcId="{C75101A3-52E7-49CF-B1B9-1709488866EB}" destId="{BF263DE7-3A3E-4F44-8446-CF4537BA9707}" srcOrd="2" destOrd="0" parTransId="{710FD6FD-E4B4-4F24-9F8A-A8D4A1E380B7}" sibTransId="{B420E2ED-659D-49B6-8C0A-DD487C91B72C}"/>
    <dgm:cxn modelId="{452BB327-39A7-496E-B86A-08C456E750E2}" type="presOf" srcId="{F6695014-A109-4751-A98B-994B0D7A097B}" destId="{C4C6C1B4-63AC-4364-BE81-0C1154BEAA43}" srcOrd="0" destOrd="0" presId="urn:microsoft.com/office/officeart/2005/8/layout/vList4#2"/>
    <dgm:cxn modelId="{98F97D9F-31CF-4C62-94BE-C6E684D3C401}" type="presOf" srcId="{E8002F30-FB2A-483B-9DE7-3CFAF28C25D4}" destId="{62FB9AE9-D514-4B2C-B308-D49823A8E669}" srcOrd="1" destOrd="0" presId="urn:microsoft.com/office/officeart/2005/8/layout/vList4#2"/>
    <dgm:cxn modelId="{4108FC7B-83F1-4F0C-B0CD-1231AE9D7961}" srcId="{C75101A3-52E7-49CF-B1B9-1709488866EB}" destId="{B1A9BFBA-DEA8-45FB-A2ED-50CE4904E4A1}" srcOrd="1" destOrd="0" parTransId="{EEAD9D72-5761-446A-B46B-026B3DA53AA2}" sibTransId="{A075C8DB-B66A-4F97-B478-2AFEED0A23E6}"/>
    <dgm:cxn modelId="{A395D991-644B-4611-BF60-8C97CA5EFCB3}" type="presOf" srcId="{B1A9BFBA-DEA8-45FB-A2ED-50CE4904E4A1}" destId="{87E83373-A69C-418F-9D4A-C4950F492DF9}" srcOrd="1" destOrd="0" presId="urn:microsoft.com/office/officeart/2005/8/layout/vList4#2"/>
    <dgm:cxn modelId="{4E3EF2A5-4A4C-44F3-B0B0-FEE42F085DD4}" type="presOf" srcId="{C75101A3-52E7-49CF-B1B9-1709488866EB}" destId="{591FAED9-84B2-4627-8D52-6CFD931FBA77}" srcOrd="0" destOrd="0" presId="urn:microsoft.com/office/officeart/2005/8/layout/vList4#2"/>
    <dgm:cxn modelId="{F7DBF375-7AF1-40FF-B577-2E81DCF98915}" type="presOf" srcId="{BF263DE7-3A3E-4F44-8446-CF4537BA9707}" destId="{70B2D53F-365D-4B7F-8B90-9F920CC2748B}" srcOrd="1" destOrd="0" presId="urn:microsoft.com/office/officeart/2005/8/layout/vList4#2"/>
    <dgm:cxn modelId="{6882B8F4-D508-42AD-92A2-2E44F2A17842}" type="presOf" srcId="{BF263DE7-3A3E-4F44-8446-CF4537BA9707}" destId="{C32F45E9-73C5-4CA0-8DB3-45F8B470CBBA}" srcOrd="0" destOrd="0" presId="urn:microsoft.com/office/officeart/2005/8/layout/vList4#2"/>
    <dgm:cxn modelId="{8B6F8777-9281-4335-AC51-5BFB6E1928F3}" srcId="{C75101A3-52E7-49CF-B1B9-1709488866EB}" destId="{F6695014-A109-4751-A98B-994B0D7A097B}" srcOrd="0" destOrd="0" parTransId="{6237A04D-31F1-405C-92B8-6F67FBBC9BE9}" sibTransId="{B910C6BF-E78B-491E-A542-B43EA4892DC1}"/>
    <dgm:cxn modelId="{486B9B33-605C-4B57-81F1-77F7D11CE9BE}" type="presParOf" srcId="{591FAED9-84B2-4627-8D52-6CFD931FBA77}" destId="{FD22B6D8-60A8-4D5C-B1B7-525B37B5162E}" srcOrd="0" destOrd="0" presId="urn:microsoft.com/office/officeart/2005/8/layout/vList4#2"/>
    <dgm:cxn modelId="{DA0D9CA3-82FD-4FDE-90AC-07F5086C389C}" type="presParOf" srcId="{FD22B6D8-60A8-4D5C-B1B7-525B37B5162E}" destId="{C4C6C1B4-63AC-4364-BE81-0C1154BEAA43}" srcOrd="0" destOrd="0" presId="urn:microsoft.com/office/officeart/2005/8/layout/vList4#2"/>
    <dgm:cxn modelId="{C1DE8C9E-539A-4635-A66D-3A276DA2BF1C}" type="presParOf" srcId="{FD22B6D8-60A8-4D5C-B1B7-525B37B5162E}" destId="{E60F2A4A-2061-44F5-B0BD-8A63ABDCC287}" srcOrd="1" destOrd="0" presId="urn:microsoft.com/office/officeart/2005/8/layout/vList4#2"/>
    <dgm:cxn modelId="{BC67B7A6-DE58-4A6C-8395-E06494D235E5}" type="presParOf" srcId="{FD22B6D8-60A8-4D5C-B1B7-525B37B5162E}" destId="{6BCEE95B-CACE-4A49-842A-F841917D6DD6}" srcOrd="2" destOrd="0" presId="urn:microsoft.com/office/officeart/2005/8/layout/vList4#2"/>
    <dgm:cxn modelId="{65C6D9D9-86F7-4BA3-B63C-003763508234}" type="presParOf" srcId="{591FAED9-84B2-4627-8D52-6CFD931FBA77}" destId="{3D93AE69-0CFC-41BE-8FE0-8A7E5792C0A5}" srcOrd="1" destOrd="0" presId="urn:microsoft.com/office/officeart/2005/8/layout/vList4#2"/>
    <dgm:cxn modelId="{61E81A65-D8DE-4C59-B009-D5BA98F48B4B}" type="presParOf" srcId="{591FAED9-84B2-4627-8D52-6CFD931FBA77}" destId="{90B69562-6118-4E1E-B941-59B6FCC1766D}" srcOrd="2" destOrd="0" presId="urn:microsoft.com/office/officeart/2005/8/layout/vList4#2"/>
    <dgm:cxn modelId="{2F4DE6E8-CE0F-4D3F-8466-39C984A6277C}" type="presParOf" srcId="{90B69562-6118-4E1E-B941-59B6FCC1766D}" destId="{B21CDA0A-8EAC-4A7B-9044-A6D682BECECD}" srcOrd="0" destOrd="0" presId="urn:microsoft.com/office/officeart/2005/8/layout/vList4#2"/>
    <dgm:cxn modelId="{C47C6A19-AF2D-4E7F-8477-50132D4530C9}" type="presParOf" srcId="{90B69562-6118-4E1E-B941-59B6FCC1766D}" destId="{319405C2-27FE-4785-A43D-9DAE89585D48}" srcOrd="1" destOrd="0" presId="urn:microsoft.com/office/officeart/2005/8/layout/vList4#2"/>
    <dgm:cxn modelId="{06543C35-2D78-4564-8264-F0DA5BFF0052}" type="presParOf" srcId="{90B69562-6118-4E1E-B941-59B6FCC1766D}" destId="{87E83373-A69C-418F-9D4A-C4950F492DF9}" srcOrd="2" destOrd="0" presId="urn:microsoft.com/office/officeart/2005/8/layout/vList4#2"/>
    <dgm:cxn modelId="{7AA514D9-35A1-4A9A-9365-F8656CB6865C}" type="presParOf" srcId="{591FAED9-84B2-4627-8D52-6CFD931FBA77}" destId="{1B87F97D-FC69-49C7-8F09-3238927D47D9}" srcOrd="3" destOrd="0" presId="urn:microsoft.com/office/officeart/2005/8/layout/vList4#2"/>
    <dgm:cxn modelId="{4262B068-8E1C-4552-ADA4-9F003CF16FA4}" type="presParOf" srcId="{591FAED9-84B2-4627-8D52-6CFD931FBA77}" destId="{3F6181BF-4423-42D5-8A2E-9801908D4CB5}" srcOrd="4" destOrd="0" presId="urn:microsoft.com/office/officeart/2005/8/layout/vList4#2"/>
    <dgm:cxn modelId="{5FE5E61A-73E3-4B76-92E6-58ED87A9654B}" type="presParOf" srcId="{3F6181BF-4423-42D5-8A2E-9801908D4CB5}" destId="{C32F45E9-73C5-4CA0-8DB3-45F8B470CBBA}" srcOrd="0" destOrd="0" presId="urn:microsoft.com/office/officeart/2005/8/layout/vList4#2"/>
    <dgm:cxn modelId="{2A812749-3772-47EF-9B8E-4B0F73F8E7C0}" type="presParOf" srcId="{3F6181BF-4423-42D5-8A2E-9801908D4CB5}" destId="{288BC372-3DB8-4DCD-974D-98EBD94FD3D2}" srcOrd="1" destOrd="0" presId="urn:microsoft.com/office/officeart/2005/8/layout/vList4#2"/>
    <dgm:cxn modelId="{0E88A4E1-0D67-4BCB-AAF0-AE10F0B049FE}" type="presParOf" srcId="{3F6181BF-4423-42D5-8A2E-9801908D4CB5}" destId="{70B2D53F-365D-4B7F-8B90-9F920CC2748B}" srcOrd="2" destOrd="0" presId="urn:microsoft.com/office/officeart/2005/8/layout/vList4#2"/>
    <dgm:cxn modelId="{E2FD2782-8B8C-4686-9A16-F38AC5B9DF5E}" type="presParOf" srcId="{591FAED9-84B2-4627-8D52-6CFD931FBA77}" destId="{7DBB5065-D92D-4449-B3AE-1DCF5AEE75EA}" srcOrd="5" destOrd="0" presId="urn:microsoft.com/office/officeart/2005/8/layout/vList4#2"/>
    <dgm:cxn modelId="{13CD919F-0774-4659-856D-AC0C17A8BA52}" type="presParOf" srcId="{591FAED9-84B2-4627-8D52-6CFD931FBA77}" destId="{ED7F7C27-A2EF-4870-95EE-95CCE51BFAAE}" srcOrd="6" destOrd="0" presId="urn:microsoft.com/office/officeart/2005/8/layout/vList4#2"/>
    <dgm:cxn modelId="{50ADABAD-7CE7-4660-BBC0-213C380256C9}" type="presParOf" srcId="{ED7F7C27-A2EF-4870-95EE-95CCE51BFAAE}" destId="{8B548B90-0920-4983-B0C3-0CBEBF7AD2FD}" srcOrd="0" destOrd="0" presId="urn:microsoft.com/office/officeart/2005/8/layout/vList4#2"/>
    <dgm:cxn modelId="{84729CEA-2F23-4F61-9D83-6FD2EB5DA75F}" type="presParOf" srcId="{ED7F7C27-A2EF-4870-95EE-95CCE51BFAAE}" destId="{DC40F378-C984-4701-9A46-9ECEBEEE9184}" srcOrd="1" destOrd="0" presId="urn:microsoft.com/office/officeart/2005/8/layout/vList4#2"/>
    <dgm:cxn modelId="{59144E66-2705-4C6B-95ED-0276B81EA349}" type="presParOf" srcId="{ED7F7C27-A2EF-4870-95EE-95CCE51BFAAE}" destId="{62FB9AE9-D514-4B2C-B308-D49823A8E66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B2B7-7793-4518-9A9F-A9BA8D9FA5CC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0608-45A5-4B28-B1B6-3265BF78D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0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07F739-CE5D-4DEE-8AC0-51679340CDEF}" type="slidenum">
              <a:rPr lang="uk-UA" altLang="ru-RU">
                <a:solidFill>
                  <a:prstClr val="black"/>
                </a:solidFill>
              </a:rPr>
              <a:pPr eaLnBrk="1" hangingPunct="1"/>
              <a:t>19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4063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F26294-B5A3-4E8E-AF68-BEDB6EB809D6}" type="slidenum">
              <a:rPr lang="uk-UA" altLang="ru-RU">
                <a:solidFill>
                  <a:prstClr val="black"/>
                </a:solidFill>
              </a:rPr>
              <a:pPr eaLnBrk="1" hangingPunct="1"/>
              <a:t>38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4652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5AD54D-7F39-4294-9D29-AFEA7BEF95A4}" type="slidenum">
              <a:rPr lang="uk-UA" altLang="ru-RU">
                <a:solidFill>
                  <a:prstClr val="black"/>
                </a:solidFill>
              </a:rPr>
              <a:pPr eaLnBrk="1" hangingPunct="1"/>
              <a:t>24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3174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E339CF-E3BA-4719-980C-5A21F1608175}" type="slidenum">
              <a:rPr lang="uk-UA" altLang="ru-RU">
                <a:solidFill>
                  <a:prstClr val="black"/>
                </a:solidFill>
              </a:rPr>
              <a:pPr eaLnBrk="1" hangingPunct="1"/>
              <a:t>25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610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56AB11-A6F0-407A-9044-2404691047AB}" type="slidenum">
              <a:rPr lang="uk-UA" altLang="ru-RU">
                <a:solidFill>
                  <a:prstClr val="black"/>
                </a:solidFill>
              </a:rPr>
              <a:pPr eaLnBrk="1" hangingPunct="1"/>
              <a:t>26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380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AFD45F-08EC-4204-81C3-92335BBB6813}" type="slidenum">
              <a:rPr lang="uk-UA" altLang="ru-RU">
                <a:solidFill>
                  <a:prstClr val="black"/>
                </a:solidFill>
              </a:rPr>
              <a:pPr eaLnBrk="1" hangingPunct="1"/>
              <a:t>27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740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357485-D4E0-4AFA-BC28-F4402A716F5A}" type="slidenum">
              <a:rPr lang="uk-UA" altLang="ru-RU">
                <a:solidFill>
                  <a:prstClr val="black"/>
                </a:solidFill>
              </a:rPr>
              <a:pPr eaLnBrk="1" hangingPunct="1"/>
              <a:t>29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981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F26294-B5A3-4E8E-AF68-BEDB6EB809D6}" type="slidenum">
              <a:rPr lang="uk-UA" altLang="ru-RU">
                <a:solidFill>
                  <a:prstClr val="black"/>
                </a:solidFill>
              </a:rPr>
              <a:pPr eaLnBrk="1" hangingPunct="1"/>
              <a:t>31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0751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F26294-B5A3-4E8E-AF68-BEDB6EB809D6}" type="slidenum">
              <a:rPr lang="uk-UA" altLang="ru-RU">
                <a:solidFill>
                  <a:prstClr val="black"/>
                </a:solidFill>
              </a:rPr>
              <a:pPr eaLnBrk="1" hangingPunct="1"/>
              <a:t>32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0510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F26294-B5A3-4E8E-AF68-BEDB6EB809D6}" type="slidenum">
              <a:rPr lang="uk-UA" altLang="ru-RU">
                <a:solidFill>
                  <a:prstClr val="black"/>
                </a:solidFill>
              </a:rPr>
              <a:pPr eaLnBrk="1" hangingPunct="1"/>
              <a:t>35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82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53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553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9397-3EA9-4807-BBCB-DAC564BA3483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3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DA70-70B8-461E-B874-F69476B5CAC5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2470-2403-45DD-BCEA-29EA8190781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4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092E-69D4-443C-A959-2C2813E6666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84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1ECB2-F686-44C5-964D-AE3D77A34DB0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9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F243-66AA-4CF4-9213-2C8C999FA282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2B1F-07F7-4B7E-8546-3D73941785A3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00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C062-0FFC-4D18-80A3-7C917B0EA790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5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03E0-CB60-47D1-83A3-7B4129F4985E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5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5ED0-A4BA-458F-9EDF-2335E7D6BCCC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1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C70B-9582-4875-8293-41190CC05A5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09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9A72-9E96-48D3-BB74-E92184548236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6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41544-94B3-4060-9B27-FB7158EB9311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8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73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63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43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5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19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67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11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2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76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32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53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553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9397-3EA9-4807-BBCB-DAC564BA3483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07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DA70-70B8-461E-B874-F69476B5CAC5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47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2470-2403-45DD-BCEA-29EA8190781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73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092E-69D4-443C-A959-2C2813E6666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8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1ECB2-F686-44C5-964D-AE3D77A34DB0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96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F243-66AA-4CF4-9213-2C8C999FA282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92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2B1F-07F7-4B7E-8546-3D73941785A3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16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C062-0FFC-4D18-80A3-7C917B0EA790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53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03E0-CB60-47D1-83A3-7B4129F4985E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97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5ED0-A4BA-458F-9EDF-2335E7D6BCCC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8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C70B-9582-4875-8293-41190CC05A5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7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9A72-9E96-48D3-BB74-E92184548236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51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41544-94B3-4060-9B27-FB7158EB9311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23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53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553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9397-3EA9-4807-BBCB-DAC564BA3483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3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DA70-70B8-461E-B874-F69476B5CAC5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85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2470-2403-45DD-BCEA-29EA8190781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16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092E-69D4-443C-A959-2C2813E6666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37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1ECB2-F686-44C5-964D-AE3D77A34DB0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14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F243-66AA-4CF4-9213-2C8C999FA282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87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2B1F-07F7-4B7E-8546-3D73941785A3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26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C062-0FFC-4D18-80A3-7C917B0EA790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1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03E0-CB60-47D1-83A3-7B4129F4985E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57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5ED0-A4BA-458F-9EDF-2335E7D6BCCC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131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C70B-9582-4875-8293-41190CC05A5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2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9A72-9E96-48D3-BB74-E92184548236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923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41544-94B3-4060-9B27-FB7158EB9311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E23C-C1D2-4D45-9826-2FEE7CE91A9B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F5D5-C775-410F-82B5-8ADBBBE6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72355-3FD4-44BE-B493-3D5BE907333E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0DE0-4450-4CE5-891A-294FED2F441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27D8-7D85-4EC2-9B32-67EF457453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72355-3FD4-44BE-B493-3D5BE907333E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2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72355-3FD4-44BE-B493-3D5BE907333E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5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3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3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3300"/>
                </a:solidFill>
                <a:latin typeface="Monotype Corsiva" pitchFamily="66" charset="0"/>
              </a:rPr>
              <a:t>Департамент освіти Харківської міської ради</a:t>
            </a:r>
            <a:endParaRPr lang="ru-RU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3594" y="1484784"/>
            <a:ext cx="6400800" cy="1752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uk-UA" sz="4400" b="1" i="1" dirty="0" smtClean="0">
                <a:solidFill>
                  <a:srgbClr val="003300"/>
                </a:solidFill>
                <a:latin typeface="Georgia" panose="02040502050405020303" pitchFamily="18" charset="0"/>
                <a:ea typeface="+mj-ea"/>
                <a:cs typeface="+mj-cs"/>
              </a:rPr>
              <a:t>НАГОРОДЖЕННЯ ПЕРЕМОЖЦІВ МІСЬКИХ КОНКУРСІВ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uk-UA" sz="4400" b="1" i="1" dirty="0" smtClean="0">
                <a:solidFill>
                  <a:srgbClr val="003300"/>
                </a:solidFill>
                <a:latin typeface="Georgia" panose="02040502050405020303" pitchFamily="18" charset="0"/>
                <a:ea typeface="+mj-ea"/>
                <a:cs typeface="+mj-cs"/>
              </a:rPr>
              <a:t>(«МІЙ РОДОВІД», ДИТЯЧИХ ЕКРАННИХ РОБІТ, ШКІЛЬНИХ ЗМІ)</a:t>
            </a:r>
            <a:endParaRPr lang="ru-RU" sz="4400" b="1" i="1" dirty="0">
              <a:solidFill>
                <a:srgbClr val="00330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Documents and Settings\Настя\Рабочий стол\1068_d8d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264363" cy="2448272"/>
          </a:xfrm>
          <a:prstGeom prst="rect">
            <a:avLst/>
          </a:prstGeom>
          <a:noFill/>
        </p:spPr>
      </p:pic>
      <p:pic>
        <p:nvPicPr>
          <p:cNvPr id="4" name="Picture 2" descr="http://i.ytimg.com/vi/L6dcN6IMUNY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506723" cy="20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mt72ru.tmweb.ru/assets/images/knij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453861"/>
            <a:ext cx="2119313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3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«Чорнобиль не має минулого часу»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99592" y="3933056"/>
            <a:ext cx="74888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latin typeface="Georgia" pitchFamily="18" charset="0"/>
              </a:rPr>
              <a:t>Вербицька Дар’я, </a:t>
            </a:r>
            <a:r>
              <a:rPr lang="uk-UA" sz="2000" dirty="0" smtClean="0">
                <a:latin typeface="Georgia" pitchFamily="18" charset="0"/>
              </a:rPr>
              <a:t>учениця 11 класу школи № 122;</a:t>
            </a:r>
            <a:endParaRPr lang="ru-RU" sz="20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i="1" dirty="0" smtClean="0">
                <a:latin typeface="Georgia" pitchFamily="18" charset="0"/>
              </a:rPr>
              <a:t>Солошина Анна, </a:t>
            </a:r>
            <a:r>
              <a:rPr lang="uk-UA" sz="2000" dirty="0" smtClean="0">
                <a:latin typeface="Georgia" pitchFamily="18" charset="0"/>
              </a:rPr>
              <a:t>учениця 9 класу гімназії № 163;</a:t>
            </a:r>
            <a:endParaRPr lang="ru-RU" sz="20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i="1" dirty="0" smtClean="0">
                <a:latin typeface="Georgia" pitchFamily="18" charset="0"/>
              </a:rPr>
              <a:t>Шатний Микола, </a:t>
            </a:r>
            <a:r>
              <a:rPr lang="uk-UA" sz="2000" dirty="0" smtClean="0">
                <a:latin typeface="Georgia" pitchFamily="18" charset="0"/>
              </a:rPr>
              <a:t>учень 10 класу школи № 115;</a:t>
            </a:r>
            <a:endParaRPr lang="ru-RU" sz="20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i="1" dirty="0" err="1" smtClean="0">
                <a:latin typeface="Georgia" pitchFamily="18" charset="0"/>
              </a:rPr>
              <a:t>Оніщук</a:t>
            </a:r>
            <a:r>
              <a:rPr lang="uk-UA" sz="2000" b="1" i="1" dirty="0" smtClean="0">
                <a:latin typeface="Georgia" pitchFamily="18" charset="0"/>
              </a:rPr>
              <a:t> Лідія, </a:t>
            </a:r>
            <a:r>
              <a:rPr lang="uk-UA" sz="2000" dirty="0" smtClean="0">
                <a:latin typeface="Georgia" pitchFamily="18" charset="0"/>
              </a:rPr>
              <a:t>учениця 9 класу школи № 130.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92696"/>
            <a:ext cx="5652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Заохочувальні дипломи</a:t>
            </a:r>
            <a:b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 оригінальність розкриття теми»</a:t>
            </a:r>
            <a:r>
              <a:rPr lang="uk-UA" sz="3000" b="1" dirty="0" smtClean="0">
                <a:latin typeface="Monotype Corsiva" pitchFamily="66" charset="0"/>
              </a:rPr>
              <a:t/>
            </a:r>
            <a:br>
              <a:rPr lang="uk-UA" sz="3000" b="1" dirty="0" smtClean="0">
                <a:latin typeface="Monotype Corsiva" pitchFamily="66" charset="0"/>
              </a:rPr>
            </a:br>
            <a:endParaRPr lang="ru-RU" sz="3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84482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b="1" i="1" dirty="0" smtClean="0">
                <a:latin typeface="Georgia" pitchFamily="18" charset="0"/>
              </a:rPr>
              <a:t>Гнатова Ганна, </a:t>
            </a:r>
            <a:r>
              <a:rPr lang="uk-UA" sz="2000" dirty="0" smtClean="0">
                <a:latin typeface="Georgia" pitchFamily="18" charset="0"/>
              </a:rPr>
              <a:t>учениця 9 класу гімназії № 12.</a:t>
            </a:r>
            <a:endParaRPr lang="ru-RU" sz="20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1340768"/>
            <a:ext cx="7197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ІІІ  МІСЦЕ </a:t>
            </a:r>
          </a:p>
          <a:p>
            <a:pPr algn="ctr"/>
            <a:endParaRPr lang="ru-RU" sz="2000" b="1" dirty="0" smtClean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2780928"/>
            <a:ext cx="719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ІІ  МІСЦЕ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4221088"/>
            <a:ext cx="719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 МІСЦЕ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620688"/>
            <a:ext cx="6950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НОМІНАЦІЯ «ГЕРОЇ  ЧОРНОБИЛЯ  ПОРУЧ»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99592" y="1772816"/>
            <a:ext cx="721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Качанова Анастасія,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школи № 71;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Кравченко Ірина,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спеціалізованої школи № 108;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Люблінцев</a:t>
            </a:r>
            <a:r>
              <a:rPr lang="uk-UA" sz="1600" b="1" i="1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uk-UA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Катерина,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учениця 8 класу школи № 78.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71600" y="3284984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Борсук Вероніка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навчально-виховного комплексу № 21;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Писарєва Катерина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школи № 136.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479715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i="1" dirty="0" smtClean="0">
                <a:latin typeface="Georgia" pitchFamily="18" charset="0"/>
              </a:rPr>
              <a:t>Коваленко Валерія, </a:t>
            </a:r>
            <a:r>
              <a:rPr lang="uk-UA" dirty="0" smtClean="0">
                <a:latin typeface="Georgia" pitchFamily="18" charset="0"/>
              </a:rPr>
              <a:t>учениця 7 класу ліцею № 141.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3300"/>
                </a:solidFill>
                <a:latin typeface="Monotype Corsiva" pitchFamily="66" charset="0"/>
              </a:rPr>
              <a:t>Департамент освіти Харківської міської ради</a:t>
            </a:r>
            <a:endParaRPr lang="ru-RU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112474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Міський конкурс «Мій родовід»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uk-UA" sz="4400" b="1" dirty="0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ПЕРЕМОЖЦІ  В НОМІНАЦІЇ </a:t>
            </a:r>
          </a:p>
          <a:p>
            <a:pPr lvl="0">
              <a:spcBef>
                <a:spcPct val="0"/>
              </a:spcBef>
            </a:pPr>
            <a:r>
              <a:rPr lang="uk-UA" sz="4400" b="1" dirty="0">
                <a:solidFill>
                  <a:srgbClr val="003300"/>
                </a:solidFill>
                <a:latin typeface="Monotype Corsiva" pitchFamily="66" charset="0"/>
              </a:rPr>
              <a:t>«ГЕРОЇКА </a:t>
            </a:r>
            <a:r>
              <a:rPr lang="uk-UA" sz="4400" b="1" dirty="0" smtClean="0">
                <a:solidFill>
                  <a:srgbClr val="003300"/>
                </a:solidFill>
                <a:latin typeface="Monotype Corsiva" pitchFamily="66" charset="0"/>
              </a:rPr>
              <a:t> СЬОГОДЕННЯ  УКРАЇНИ </a:t>
            </a:r>
            <a:r>
              <a:rPr lang="uk-UA" sz="4400" b="1" dirty="0">
                <a:solidFill>
                  <a:srgbClr val="003300"/>
                </a:solidFill>
                <a:latin typeface="Monotype Corsiva" pitchFamily="66" charset="0"/>
              </a:rPr>
              <a:t>В </a:t>
            </a:r>
            <a:r>
              <a:rPr lang="uk-UA" sz="4400" b="1" dirty="0" smtClean="0">
                <a:solidFill>
                  <a:srgbClr val="003300"/>
                </a:solidFill>
                <a:latin typeface="Monotype Corsiva" pitchFamily="66" charset="0"/>
              </a:rPr>
              <a:t> ІСТОРІЇ  МОЄЇ  РОДИНИ»</a:t>
            </a:r>
            <a:endParaRPr lang="ru-RU" sz="44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7" name="Picture 2" descr="E:\ijooveoknjlmu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857500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5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196752"/>
            <a:ext cx="6130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«За ґрунтовність дослідницької роботи»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7281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0850" algn="l"/>
                <a:tab pos="630238" algn="l"/>
              </a:tabLst>
            </a:pPr>
            <a:r>
              <a:rPr lang="uk-UA" sz="20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Свириденко </a:t>
            </a:r>
            <a:r>
              <a:rPr lang="uk-UA" sz="2000" b="1" i="1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Кирил</a:t>
            </a:r>
            <a:r>
              <a:rPr lang="uk-UA" sz="20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uk-UA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учень педагогічного ліцею № 4.</a:t>
            </a:r>
            <a:endParaRPr lang="ru-RU" sz="20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Заохочувальні дипломи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348880"/>
            <a:ext cx="784887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«За активну громадянську позицію»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  <a:tab pos="630238" algn="l"/>
              </a:tabLst>
            </a:pPr>
            <a:r>
              <a:rPr lang="uk-UA" sz="2000" b="1" i="1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Норенко</a:t>
            </a:r>
            <a:r>
              <a:rPr lang="uk-UA" sz="20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Павло, </a:t>
            </a:r>
            <a:r>
              <a:rPr lang="uk-UA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учень спеціалізованої школи № 11.</a:t>
            </a:r>
            <a:endParaRPr lang="ru-RU" sz="20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endParaRPr lang="uk-UA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«За вірність традиціям»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  <a:tab pos="630238" algn="l"/>
              </a:tabLst>
            </a:pPr>
            <a:r>
              <a:rPr lang="uk-UA" sz="2000" b="1" i="1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Счастний</a:t>
            </a:r>
            <a:r>
              <a:rPr lang="uk-UA" sz="20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Вадим, </a:t>
            </a:r>
            <a:r>
              <a:rPr lang="uk-UA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учень загальноосвітньої  школи № 53.</a:t>
            </a:r>
            <a:endParaRPr lang="ru-RU" sz="20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2132856"/>
            <a:ext cx="7197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ІІІ  МІСЦЕ </a:t>
            </a:r>
          </a:p>
          <a:p>
            <a:pPr algn="ctr"/>
            <a:endParaRPr lang="ru-RU" sz="2000" b="1" dirty="0" smtClean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789040"/>
            <a:ext cx="719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ІІ  МІСЦЕ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5013176"/>
            <a:ext cx="719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 МІСЦЕ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592" y="764704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НОМІНАЦІЯ </a:t>
            </a:r>
          </a:p>
          <a:p>
            <a:pPr algn="ctr"/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«ГЕРОЇКА СЬОГОДЕННЯ УКРАЇНИ </a:t>
            </a:r>
          </a:p>
          <a:p>
            <a:pPr algn="ctr"/>
            <a:r>
              <a:rPr lang="uk-UA" sz="2800" b="1" dirty="0" smtClean="0">
                <a:solidFill>
                  <a:srgbClr val="003300"/>
                </a:solidFill>
                <a:latin typeface="Monotype Corsiva" pitchFamily="66" charset="0"/>
              </a:rPr>
              <a:t>В ІСТОРІЇ МОЄЇ РОДИНИ»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2492896"/>
            <a:ext cx="75552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Шидич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Катерина,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10 класу загальноосвітньої школи № 69;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Хорошман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Марія,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ліцею № 107;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Забродська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Тетяна,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7 класу школи № 139;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Гончаров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Денис,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учень 9 класу школи № 104;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Ворона Олександр,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учень 8 класу гімназії № 116.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576" y="4267254"/>
            <a:ext cx="7495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Гриценко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Марина,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спеціалізованої школи № 99;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Марчук Євген,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учень 8 класу школи № 137;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Деркач Ксенія,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спеціалізованої школи № 16.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445224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Georgia" pitchFamily="18" charset="0"/>
              </a:rPr>
              <a:t>Циганок Анастасія, </a:t>
            </a:r>
            <a:r>
              <a:rPr lang="uk-UA" sz="1600" dirty="0" smtClean="0">
                <a:latin typeface="Georgia" pitchFamily="18" charset="0"/>
              </a:rPr>
              <a:t>учениця 11 класу школи № 35.</a:t>
            </a: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21" y="2477129"/>
            <a:ext cx="8166005" cy="2155164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«ФЕСТИВАЛЬНА ВЕСНА ХМОУС– 2016»</a:t>
            </a:r>
            <a:endParaRPr lang="uk-UA" sz="36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8674" name="Picture 2" descr="\\Server\foto (e)\ФОТО\ФОТО_2016\3 март\диалог культур 152 школа\Диалог 2016\DSC_30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062" y="4365104"/>
            <a:ext cx="3004109" cy="1989734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\\Server\foto (e)\ФОТО\ФОТО_2016\3 март\диалог культур 152 школа\Диалог 2016\DSC_336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1818" y="4138700"/>
            <a:ext cx="2460978" cy="2020096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\\Server\foto (e)\ФОТО\ФОТО_2016\3 март\диалог культур 152 школа\Диалог 2016\DSC_34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118" y="4365104"/>
            <a:ext cx="2838684" cy="1989734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\\Server\foto (e)\ФОТО\ФОТО_2016\4 квітень\14.04.2016 ХМОУС\IMG_301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094" y="446491"/>
            <a:ext cx="2716017" cy="211977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\\Server\dokument (d)\САЙТ\висит\Фестиваль єкран.работ\fgtR1iEPWh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143" y="446491"/>
            <a:ext cx="2823659" cy="198382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http://ruoord.kharkivosvita.net.ua/2016/31-04/1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802" y="908720"/>
            <a:ext cx="2907238" cy="1944216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19250" y="2350135"/>
            <a:ext cx="63007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</a:t>
            </a:r>
            <a:r>
              <a:rPr lang="uk-UA" sz="2500" b="1" kern="0" dirty="0">
                <a:solidFill>
                  <a:srgbClr val="8A0000"/>
                </a:solidFill>
                <a:latin typeface="Georgia" pitchFamily="18" charset="0"/>
              </a:rPr>
              <a:t>ФЕСТИВАЛЬ ШКІЛЬНИХ </a:t>
            </a:r>
            <a:endParaRPr lang="uk-UA" sz="2500" b="1" kern="0" dirty="0" smtClean="0">
              <a:solidFill>
                <a:srgbClr val="8A0000"/>
              </a:solidFill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kern="0" dirty="0" smtClean="0">
                <a:solidFill>
                  <a:srgbClr val="8A0000"/>
                </a:solidFill>
                <a:latin typeface="Georgia" pitchFamily="18" charset="0"/>
              </a:rPr>
              <a:t>ЗАСОБІВ МАСОВОЇ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kern="0" dirty="0" smtClean="0">
                <a:solidFill>
                  <a:srgbClr val="8A0000"/>
                </a:solidFill>
                <a:latin typeface="Georgia" pitchFamily="18" charset="0"/>
              </a:rPr>
              <a:t>ІНФОРМАЦІЇ</a:t>
            </a:r>
            <a:endParaRPr lang="ru-RU" sz="2500" b="1" kern="0" dirty="0">
              <a:solidFill>
                <a:srgbClr val="8A0000"/>
              </a:solidFill>
              <a:latin typeface="Georgia" pitchFamily="18" charset="0"/>
            </a:endParaRPr>
          </a:p>
        </p:txBody>
      </p:sp>
      <p:pic>
        <p:nvPicPr>
          <p:cNvPr id="30722" name="Picture 2" descr="\\Server\dokument (d)\МЕТОДИСТАМ\1 Бут-Гусаим Н.В\Нагородження 24 травня\Крнкурс газет Для презентації\Конкурс газет 1 місце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82" y="1170636"/>
            <a:ext cx="1729611" cy="238075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\\Server\dokument (d)\МЕТОДИСТАМ\1 Бут-Гусаим Н.В\Нагородження 24 травня\Крнкурс газет Для презентації\Конкурс газет 1 місц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606" y="4307234"/>
            <a:ext cx="1653868" cy="227650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Server\dokument (d)\МЕТОДИСТАМ\1 Бут-Гусаим Н.В\Нагородження 24 травня\Крнкурс газет Для презентації\2 місце\Конкурс газет 2 місц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250" y="412972"/>
            <a:ext cx="1558504" cy="2145234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Server\dokument (d)\МЕТОДИСТАМ\1 Бут-Гусаим Н.В\Нагородження 24 травня\Крнкурс газет Для презентації\2 місце\Конкурс газет 2 місце 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606" y="692696"/>
            <a:ext cx="1655106" cy="2278204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\\Server\dokument (d)\МЕТОДИСТАМ\1 Бут-Гусаим Н.В\Нагородження 24 травня\Крнкурс газет Для презентації\2 місце\Конкурс газет 2 місце 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868" y="443355"/>
            <a:ext cx="1663633" cy="228994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Server\dokument (d)\МЕТОДИСТАМ\1 Бут-Гусаим Н.В\Нагородження 24 травня\Крнкурс газет Для презентації\2 місце\Конкурс газет 2 місце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868" y="4168134"/>
            <a:ext cx="1601824" cy="22048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Server\dokument (d)\МЕТОДИСТАМ\1 Бут-Гусаим Н.В\Нагородження 24 травня\Крнкурс газет Для презентації\3 місце\Конкурс газет 3 місце 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77" y="3933056"/>
            <a:ext cx="1621718" cy="2232248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\\Server\dokument (d)\МЕТОДИСТАМ\1 Бут-Гусаим Н.В\Нагородження 24 травня\Крнкурс газет Для презентації\3 місце\Конкурс газет 3 місце 00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60733"/>
            <a:ext cx="1728192" cy="237880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Server\dokument (d)\МЕТОДИСТАМ\1 Бут-Гусаим Н.В\Нагородження 24 травня\Крнкурс газет Для презентації\3 місце\Конкурс газет 3 місце 00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990" y="4149080"/>
            <a:ext cx="1558504" cy="2145235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\\Server\dokument (d)\МЕТОДИСТАМ\1 Бут-Гусаим Н.В\Нагородження 24 травня\Крнкурс газет Для презентації\3 місце\Конкурс газет 3 місце 00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789040"/>
            <a:ext cx="1554198" cy="213930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7643" y="3356992"/>
            <a:ext cx="8856984" cy="108012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КОНКУРС ДИТЯЧИХ ЕКРАННИХ РОБІТ</a:t>
            </a:r>
            <a:endParaRPr lang="ru-RU" sz="2800" b="1" dirty="0">
              <a:solidFill>
                <a:srgbClr val="8A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34" y="4437112"/>
            <a:ext cx="2042795" cy="209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556" y="4437112"/>
            <a:ext cx="1964405" cy="209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999" y="4437112"/>
            <a:ext cx="2016224" cy="20882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212" y="4426669"/>
            <a:ext cx="1944216" cy="209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48" y="1985966"/>
            <a:ext cx="1665605" cy="1550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314" y="434343"/>
            <a:ext cx="1578610" cy="14312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041" y="314011"/>
            <a:ext cx="1801495" cy="16719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758" y="2043820"/>
            <a:ext cx="1801544" cy="15073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149" y="1772816"/>
            <a:ext cx="1745615" cy="16230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0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\\Server\foto (e)\ФОТО\ФОТО_2016\3 март\диалог культур 152 школа\Диалог 2016\DSC_33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562477" cy="235956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uoord.kharkivosvita.net.ua/2016/31-04/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3660967" cy="244827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емкович\Downloads\67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854502"/>
            <a:ext cx="3672408" cy="267084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uoord.kharkivosvita.net.ua/2016/19-05/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36778"/>
            <a:ext cx="4067944" cy="270136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62921" y="2477129"/>
            <a:ext cx="8981079" cy="1599943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«ФЕСТИВАЛЬНА ВЕСНА ХМОУС– 2016»</a:t>
            </a:r>
            <a:endParaRPr lang="uk-UA" sz="28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1989138"/>
            <a:ext cx="6300787" cy="2519362"/>
          </a:xfrm>
        </p:spPr>
        <p:txBody>
          <a:bodyPr/>
          <a:lstStyle/>
          <a:p>
            <a:pPr algn="ctr" eaLnBrk="1" hangingPunct="1"/>
            <a:r>
              <a:rPr lang="ru-RU" altLang="ru-RU" sz="3500" b="1" dirty="0" smtClean="0">
                <a:solidFill>
                  <a:srgbClr val="FFFF00"/>
                </a:solidFill>
                <a:latin typeface="Georgia" pitchFamily="18" charset="0"/>
              </a:rPr>
              <a:t>ІІІ М</a:t>
            </a:r>
            <a:r>
              <a:rPr lang="uk-UA" altLang="ru-RU" sz="3500" b="1" dirty="0" smtClean="0">
                <a:solidFill>
                  <a:srgbClr val="FFFF00"/>
                </a:solidFill>
                <a:latin typeface="Georgia" pitchFamily="18" charset="0"/>
              </a:rPr>
              <a:t>ІСЬКИЙ ФЕСТИВАЛЬ ШКІЛЬНИХ ЗАСОБІВ МАСОВОЇ ІНФОРМАЦІЇ</a:t>
            </a:r>
            <a:br>
              <a:rPr lang="uk-UA" altLang="ru-RU" sz="3500" b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35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075" name="Picture 4" descr="Пресс-центр продолжает работу! . - Молодежная общественная палата при Законодательной Думе Хабаровского края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005263"/>
            <a:ext cx="28194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5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3300"/>
                </a:solidFill>
                <a:latin typeface="Monotype Corsiva" pitchFamily="66" charset="0"/>
              </a:rPr>
              <a:t>Департамент освіти Харківської міської ради</a:t>
            </a:r>
            <a:endParaRPr lang="ru-RU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uk-UA" sz="4400" b="1" dirty="0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МІСЬКИЙ КОНКУРС «МІЙ РОДОВІД»</a:t>
            </a:r>
            <a:endParaRPr lang="ru-RU" sz="4400" b="1" dirty="0">
              <a:solidFill>
                <a:srgbClr val="0033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6" name="Picture 2" descr="C:\Documents and Settings\Настя\Рабочий стол\1068_d8d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749" y="3140968"/>
            <a:ext cx="4416491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5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95513" y="4143375"/>
            <a:ext cx="45370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Участь у </a:t>
            </a:r>
            <a:r>
              <a:rPr lang="ru-RU" sz="2500" b="1" kern="0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фестивалі</a:t>
            </a:r>
            <a:r>
              <a:rPr lang="ru-RU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</a:t>
            </a:r>
            <a:endParaRPr lang="en-US" sz="2500" b="1" kern="0" dirty="0" smtClean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b="1" kern="0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взяли </a:t>
            </a:r>
            <a:r>
              <a:rPr lang="ru-RU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90 </a:t>
            </a:r>
            <a:r>
              <a:rPr lang="ru-RU" sz="2500" b="1" kern="0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шкільних</a:t>
            </a:r>
            <a:r>
              <a:rPr lang="ru-RU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та </a:t>
            </a:r>
            <a:endParaRPr lang="ru-RU" sz="2500" b="1" kern="0" dirty="0" smtClean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b="1" kern="0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5 </a:t>
            </a:r>
            <a:r>
              <a:rPr lang="ru-RU" sz="2500" b="1" kern="0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районних</a:t>
            </a:r>
            <a:r>
              <a:rPr lang="ru-RU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газет</a:t>
            </a:r>
            <a:r>
              <a:rPr lang="uk-UA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/>
            </a:r>
            <a:br>
              <a:rPr lang="uk-UA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</a:br>
            <a:endParaRPr lang="ru-RU" sz="2500" b="1" kern="0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35842" name="Picture 2" descr="\\Server\dokument (d)\МЕТОДИСТАМ\1 Бут-Гусаим Н.В\Нагородження 24 травня\Крнкурс газет Для презентації\Районні газети\Конкурс газет районні газет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4414">
            <a:off x="349132" y="3343881"/>
            <a:ext cx="1956923" cy="269356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\\Server\dokument (d)\МЕТОДИСТАМ\1 Бут-Гусаим Н.В\Нагородження 24 травня\Крнкурс газет Для презентації\Районні газети\Конкурс газет районні газети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5998">
            <a:off x="6668270" y="3761458"/>
            <a:ext cx="2024301" cy="278630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\\Server\dokument (d)\МЕТОДИСТАМ\1 Бут-Гусаим Н.В\Нагородження 24 травня\Крнкурс газет Для презентації\2 місце\Конкурс газет 2 місце 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25428"/>
            <a:ext cx="1988798" cy="273752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\\Server\dokument (d)\МЕТОДИСТАМ\1 Бут-Гусаим Н.В\Нагородження 24 травня\Крнкурс газет Для презентації\3 місце\Конкурс газет 3 місце 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2812">
            <a:off x="1410137" y="1360125"/>
            <a:ext cx="1951032" cy="268553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\\Server\dokument (d)\МЕТОДИСТАМ\1 Бут-Гусаим Н.В\Нагородження 24 травня\Крнкурс газет Для презентації\3 місце\Конкурс газет 3 місце 0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8274">
            <a:off x="5298045" y="1295984"/>
            <a:ext cx="2044229" cy="28138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НОМІНАЦІЇ ІІІ М</a:t>
            </a:r>
            <a:r>
              <a:rPr lang="uk-UA" altLang="ru-RU" sz="2400" b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ІСЬКОГО ФЕСТИВАЛЮ ШКІЛЬНИХ ЗАСОБІВ МАСОВОЇ ІНФОРМАЦІЇ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2270093"/>
              </p:ext>
            </p:extLst>
          </p:nvPr>
        </p:nvGraphicFramePr>
        <p:xfrm>
          <a:off x="1547664" y="1700808"/>
          <a:ext cx="645604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19250" y="2529358"/>
            <a:ext cx="63007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ФЕСТИВАЛЬ ШКІЛЬНИХ </a:t>
            </a:r>
            <a:endParaRPr lang="uk-UA" sz="2500" b="1" kern="0" dirty="0" smtClean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kern="0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ЗМІ - 2016</a:t>
            </a:r>
            <a:r>
              <a:rPr lang="uk-UA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/>
            </a:r>
            <a:br>
              <a:rPr lang="uk-UA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</a:br>
            <a:endParaRPr lang="ru-RU" sz="2500" b="1" kern="0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30722" name="Picture 2" descr="\\Server\dokument (d)\МЕТОДИСТАМ\1 Бут-Гусаим Н.В\Нагородження 24 травня\Крнкурс газет Для презентації\Конкурс газет 1 місце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06" y="1115922"/>
            <a:ext cx="1729611" cy="238075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\\Server\dokument (d)\МЕТОДИСТАМ\1 Бут-Гусаим Н.В\Нагородження 24 травня\Крнкурс газет Для презентації\Конкурс газет 1 місц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619" y="4248674"/>
            <a:ext cx="1843081" cy="253694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Server\dokument (d)\МЕТОДИСТАМ\1 Бут-Гусаим Н.В\Нагородження 24 травня\Крнкурс газет Для презентації\2 місце\Конкурс газет 2 місц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193" y="632367"/>
            <a:ext cx="1558504" cy="214523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Server\dokument (d)\МЕТОДИСТАМ\1 Бут-Гусаим Н.В\Нагородження 24 травня\Крнкурс газет Для презентації\2 місце\Конкурс газет 2 місце 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370" y="499397"/>
            <a:ext cx="1655106" cy="227820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\\Server\dokument (d)\МЕТОДИСТАМ\1 Бут-Гусаим Н.В\Нагородження 24 травня\Крнкурс газет Для презентації\2 місце\Конкурс газет 2 місце 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338" y="701331"/>
            <a:ext cx="1663633" cy="228994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Server\dokument (d)\МЕТОДИСТАМ\1 Бут-Гусаим Н.В\Нагородження 24 травня\Крнкурс газет Для презентації\2 місце\Конкурс газет 2 місце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147" y="4189045"/>
            <a:ext cx="1601824" cy="22048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Server\dokument (d)\МЕТОДИСТАМ\1 Бут-Гусаим Н.В\Нагородження 24 травня\Крнкурс газет Для презентації\3 місце\Конкурс газет 3 місце 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3" y="3789040"/>
            <a:ext cx="1621718" cy="2232248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\\Server\dokument (d)\МЕТОДИСТАМ\1 Бут-Гусаим Н.В\Нагородження 24 травня\Крнкурс газет Для презентації\3 місце\Конкурс газет 3 місце 00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468" y="937598"/>
            <a:ext cx="1728192" cy="237880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Server\dokument (d)\МЕТОДИСТАМ\1 Бут-Гусаим Н.В\Нагородження 24 травня\Крнкурс газет Для презентації\3 місце\Конкурс газет 3 місце 00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365" y="4248674"/>
            <a:ext cx="1558504" cy="2145235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\\Server\dokument (d)\МЕТОДИСТАМ\1 Бут-Гусаим Н.В\Нагородження 24 травня\Крнкурс газет Для презентації\3 місце\Конкурс газет 3 місце 00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290" y="3914879"/>
            <a:ext cx="1554198" cy="213930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Готовые выпуски\презентация\EMYPxN3TxV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851922" cy="3647185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1" name="Picture 6" descr="картинки средство массовой информации Архив картинок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446" y="-4746"/>
            <a:ext cx="424815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законы / eNew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673600"/>
            <a:ext cx="32893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1989138"/>
            <a:ext cx="6300787" cy="2519362"/>
          </a:xfrm>
        </p:spPr>
        <p:txBody>
          <a:bodyPr/>
          <a:lstStyle/>
          <a:p>
            <a:pPr algn="ctr" eaLnBrk="1" hangingPunct="1"/>
            <a:r>
              <a:rPr lang="ru-RU" altLang="ru-RU" sz="2700" b="1" dirty="0" smtClean="0">
                <a:solidFill>
                  <a:srgbClr val="FFFF00"/>
                </a:solidFill>
                <a:latin typeface="Georgia" pitchFamily="18" charset="0"/>
              </a:rPr>
              <a:t>ПЕРЕМОЖЦІ М</a:t>
            </a:r>
            <a:r>
              <a:rPr lang="uk-UA" altLang="ru-RU" sz="2700" b="1" dirty="0" smtClean="0">
                <a:solidFill>
                  <a:srgbClr val="FFFF00"/>
                </a:solidFill>
                <a:latin typeface="Georgia" pitchFamily="18" charset="0"/>
              </a:rPr>
              <a:t>ІСЬКОГО ФЕСТИВАЛЮ ШКІЛЬНИХ ЗАСОБІВ МАСОВОЇ ІНФОРМАЦІЇ</a:t>
            </a:r>
            <a:r>
              <a:rPr lang="uk-UA" altLang="ru-RU" sz="35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uk-UA" altLang="ru-RU" sz="3500" b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35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171" name="Picture 4" descr="Пресс-центр продолжает работу! . - Молодежная общественная палата при Законодательной Думе Хабаровского края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7240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548156" y="238064"/>
            <a:ext cx="8532812" cy="1030287"/>
          </a:xfrm>
        </p:spPr>
        <p:txBody>
          <a:bodyPr/>
          <a:lstStyle/>
          <a:p>
            <a:pPr algn="ctr" eaLnBrk="1" hangingPunct="1"/>
            <a:r>
              <a:rPr lang="uk-UA" altLang="ru-RU" sz="2000" b="1" dirty="0" smtClean="0">
                <a:solidFill>
                  <a:srgbClr val="8A0000"/>
                </a:solidFill>
                <a:latin typeface="Georgia" pitchFamily="18" charset="0"/>
              </a:rPr>
              <a:t>ПЕРЕМОЖЦІ В НОМІНАЦІЇ </a:t>
            </a:r>
            <a:br>
              <a:rPr lang="uk-UA" altLang="ru-RU" sz="2000" b="1" dirty="0" smtClean="0">
                <a:solidFill>
                  <a:srgbClr val="8A0000"/>
                </a:solidFill>
                <a:latin typeface="Georgia" pitchFamily="18" charset="0"/>
              </a:rPr>
            </a:br>
            <a:r>
              <a:rPr lang="uk-UA" altLang="ru-RU" sz="2000" b="1" dirty="0" smtClean="0">
                <a:solidFill>
                  <a:srgbClr val="8A0000"/>
                </a:solidFill>
                <a:latin typeface="Georgia" pitchFamily="18" charset="0"/>
              </a:rPr>
              <a:t>«ГАЗЕТА ШКІЛЬНОЇ ДИТЯЧОЇ ОРГАНІЗАЦІЇ»</a:t>
            </a:r>
            <a:endParaRPr lang="ru-RU" altLang="ru-RU" sz="2000" b="1" dirty="0" smtClean="0">
              <a:solidFill>
                <a:srgbClr val="8A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125" y="887906"/>
            <a:ext cx="700087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8A0000"/>
                </a:solidFill>
                <a:latin typeface="Georgia" pitchFamily="18" charset="0"/>
              </a:rPr>
              <a:t>ІІІ місце</a:t>
            </a:r>
          </a:p>
          <a:p>
            <a:pPr indent="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«А</a:t>
            </a:r>
            <a:r>
              <a:rPr lang="en-US" sz="1400" b="1" dirty="0" err="1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rt</a:t>
            </a: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-</a:t>
            </a:r>
            <a:r>
              <a:rPr lang="en-US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school</a:t>
            </a: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» (ХЗОШ № 92 </a:t>
            </a:r>
            <a:r>
              <a:rPr lang="ru-RU" sz="14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імені</a:t>
            </a: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Героя </a:t>
            </a:r>
            <a:r>
              <a:rPr lang="ru-RU" sz="14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Радянського</a:t>
            </a: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Союзу </a:t>
            </a:r>
            <a:endParaRPr lang="ru-RU" sz="1400" b="1" dirty="0" smtClean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П.П</a:t>
            </a: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. </a:t>
            </a:r>
            <a:r>
              <a:rPr lang="ru-RU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Набойченка </a:t>
            </a: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Жовтневого району) </a:t>
            </a:r>
          </a:p>
          <a:p>
            <a:pPr indent="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«Із покоління до покоління» (ХЗОШ № 136 </a:t>
            </a:r>
            <a:endParaRPr lang="en-US" sz="1400" b="1" dirty="0" smtClean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ім</a:t>
            </a:r>
            <a:r>
              <a:rPr lang="uk-UA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. П.Д. </a:t>
            </a:r>
            <a:r>
              <a:rPr lang="uk-UA" sz="14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Говоруненка</a:t>
            </a:r>
            <a:r>
              <a:rPr lang="uk-UA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Холодногірського району)</a:t>
            </a:r>
            <a:endParaRPr lang="ru-RU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«Веселкові стежини» (</a:t>
            </a: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ХСШ </a:t>
            </a:r>
            <a:r>
              <a:rPr lang="uk-UA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№ 63 Фрунзенського району)</a:t>
            </a:r>
          </a:p>
          <a:p>
            <a:pPr indent="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«Гімназист 82» (ХГ № 82 Комінтернівського району)</a:t>
            </a:r>
            <a:endParaRPr lang="ru-RU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</a:t>
            </a:r>
            <a:r>
              <a:rPr lang="ru-RU" sz="14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Шкільне</a:t>
            </a: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подвір</a:t>
            </a:r>
            <a:r>
              <a:rPr lang="en-US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’</a:t>
            </a: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я» (ХГ № 6 «</a:t>
            </a:r>
            <a:r>
              <a:rPr lang="ru-RU" sz="14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Маріїнська</a:t>
            </a: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гімназія</a:t>
            </a: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» </a:t>
            </a:r>
            <a:r>
              <a:rPr lang="ru-RU" sz="14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Шевченківського</a:t>
            </a: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району)</a:t>
            </a:r>
          </a:p>
          <a:p>
            <a:pPr indent="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</a:t>
            </a:r>
            <a:r>
              <a:rPr lang="ru-RU" sz="14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Віддзеркалення</a:t>
            </a:r>
            <a:r>
              <a:rPr lang="ru-RU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» (ХЗОШ № 10 Червонозаводського району)</a:t>
            </a:r>
            <a:endParaRPr lang="uk-UA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«80-онлайн» (ХСШ № 80 Індустріального району)</a:t>
            </a:r>
            <a:endParaRPr lang="uk-UA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</a:t>
            </a:r>
            <a:r>
              <a:rPr lang="en-US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This is </a:t>
            </a:r>
            <a:r>
              <a:rPr lang="en-US" sz="1400" b="1" dirty="0" err="1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partaaa</a:t>
            </a:r>
            <a:r>
              <a:rPr lang="en-US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!!!</a:t>
            </a: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» (ХЗОШ № 32 Фрунзенського району)</a:t>
            </a:r>
            <a:endParaRPr lang="uk-UA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34818" name="Picture 2" descr="\\Server\dokument (d)\МЕТОДИСТАМ\1 Бут-Гусаим Н.В\Нагородження 24 травня\Крнкурс газет Для презентації\3 місце\Конкурс газет 3 місце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930680"/>
            <a:ext cx="1336936" cy="1840254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\\Server\dokument (d)\МЕТОДИСТАМ\1 Бут-Гусаим Н.В\Нагородження 24 травня\Крнкурс газет Для презентації\3 місце\Конкурс газет 3 місце 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8" y="1408553"/>
            <a:ext cx="1298836" cy="178781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\\Server\dokument (d)\МЕТОДИСТАМ\1 Бут-Гусаим Н.В\Нагородження 24 травня\Крнкурс газет Для презентації\3 місце\Конкурс газет 3 місце 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937829"/>
            <a:ext cx="1339304" cy="18435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\\Server\dokument (d)\МЕТОДИСТАМ\1 Бут-Гусаим Н.В\Нагородження 24 травня\Крнкурс газет Для презентації\3 місце\Конкурс газет 3 місце 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619" y="1268351"/>
            <a:ext cx="1411457" cy="1942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\\Server\dokument (d)\МЕТОДИСТАМ\1 Бут-Гусаим Н.В\Нагородження 24 травня\Крнкурс газет Для презентації\3 місце\Конкурс газет 3 місце 0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923836"/>
            <a:ext cx="1340256" cy="184482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\\Server\dokument (d)\МЕТОДИСТАМ\1 Бут-Гусаим Н.В\Нагородження 24 травня\Крнкурс газет Для презентації\3 місце\Конкурс газет 3 місце 0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996" y="3535389"/>
            <a:ext cx="1431004" cy="196973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\\Server\dokument (d)\МЕТОДИСТАМ\1 Бут-Гусаим Н.В\Нагородження 24 травня\Крнкурс газет Для презентації\3 місце\Конкурс газет 3 місце 007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31" y="3557996"/>
            <a:ext cx="1323505" cy="1924522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\\Server\dokument (d)\МЕТОДИСТАМ\1 Бут-Гусаим Н.В\Нагородження 24 травня\Крнкурс газет Для презентації\3 місце\Конкурс газет 3 місце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4950557"/>
            <a:ext cx="1301429" cy="179137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126119" y="260648"/>
            <a:ext cx="8964488" cy="1030287"/>
          </a:xfrm>
        </p:spPr>
        <p:txBody>
          <a:bodyPr/>
          <a:lstStyle/>
          <a:p>
            <a:pPr algn="ctr" eaLnBrk="1" hangingPunct="1"/>
            <a:r>
              <a:rPr lang="uk-UA" altLang="ru-RU" sz="2000" b="1" dirty="0" smtClean="0">
                <a:solidFill>
                  <a:srgbClr val="8A0000"/>
                </a:solidFill>
                <a:latin typeface="Georgia" pitchFamily="18" charset="0"/>
              </a:rPr>
              <a:t>ПЕРЕМОЖЦІ В НОМІНАЦІЇ </a:t>
            </a:r>
            <a:br>
              <a:rPr lang="uk-UA" altLang="ru-RU" sz="2000" b="1" dirty="0" smtClean="0">
                <a:solidFill>
                  <a:srgbClr val="8A0000"/>
                </a:solidFill>
                <a:latin typeface="Georgia" pitchFamily="18" charset="0"/>
              </a:rPr>
            </a:br>
            <a:r>
              <a:rPr lang="uk-UA" altLang="ru-RU" sz="2000" b="1" dirty="0" smtClean="0">
                <a:solidFill>
                  <a:srgbClr val="8A0000"/>
                </a:solidFill>
                <a:latin typeface="Georgia" pitchFamily="18" charset="0"/>
              </a:rPr>
              <a:t>«КРАЩА ГАЗЕТА ШКІЛЬНОЇ ДИТЯЧОЇ ОРГАНІЗАЦІЇ»</a:t>
            </a:r>
            <a:endParaRPr lang="ru-RU" altLang="ru-RU" sz="2000" b="1" dirty="0" smtClean="0">
              <a:solidFill>
                <a:srgbClr val="8A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8478" y="1196752"/>
            <a:ext cx="5537230" cy="3209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8A0000"/>
                </a:solidFill>
                <a:latin typeface="Georgia" pitchFamily="18" charset="0"/>
              </a:rPr>
              <a:t>ІІ місце</a:t>
            </a:r>
          </a:p>
          <a:p>
            <a:pPr indent="3600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«Вісник ліцею» (ХФМЛ № 27)</a:t>
            </a:r>
            <a:endParaRPr lang="uk-UA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«Ромашка» (ХЗОШ № 100 ім. А.С. Макаренка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Київського району)</a:t>
            </a:r>
            <a:endParaRPr lang="uk-UA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</a:t>
            </a:r>
            <a:r>
              <a:rPr lang="uk-UA" sz="1400" b="1" dirty="0" err="1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Фед</a:t>
            </a: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ВіМ</a:t>
            </a: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-Правда» (ХЗОШ № 70 Індустріального району) </a:t>
            </a:r>
            <a:endParaRPr lang="uk-UA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«Енергія-Я» (ХЗОШ № 35 Червонозаводського району)</a:t>
            </a:r>
            <a:endParaRPr lang="uk-UA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</a:t>
            </a:r>
            <a:r>
              <a:rPr lang="uk-UA" sz="1400" b="1" dirty="0" err="1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Віват</a:t>
            </a:r>
            <a:r>
              <a:rPr lang="uk-UA" sz="14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, </a:t>
            </a: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ліцей» (ХТЛ № 173 Комінтернівського району)</a:t>
            </a:r>
            <a:endParaRPr lang="uk-UA" sz="14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4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«Шкільна мерія» (ХГ № 116 Шевченківського району)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32770" name="Picture 2" descr="\\Server\dokument (d)\МЕТОДИСТАМ\1 Бут-Гусаим Н.В\Нагородження 24 травня\Крнкурс газет Для презентації\2 місце\Конкурс газет 2 місце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346" y="4149080"/>
            <a:ext cx="1863392" cy="256490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\\Server\dokument (d)\МЕТОДИСТАМ\1 Бут-Гусаим Н.В\Нагородження 24 травня\Крнкурс газет Для презентації\2 місце\Конкурс газет 2 місце 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771154" y="4216696"/>
            <a:ext cx="2105748" cy="28985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\\Server\dokument (d)\МЕТОДИСТАМ\1 Бут-Гусаим Н.В\Нагородження 24 травня\Крнкурс газет Для презентації\2 місце\Конкурс газет 2 місце 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346" y="1196752"/>
            <a:ext cx="1935600" cy="266429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\\Server\dokument (d)\МЕТОДИСТАМ\1 Бут-Гусаим Н.В\Нагородження 24 травня\Крнкурс газет Для презентації\2 місце\Конкурс газет 2 місце 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1846163" cy="254118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\\Server\dokument (d)\МЕТОДИСТАМ\1 Бут-Гусаим Н.В\Нагородження 24 травня\Крнкурс газет Для презентації\2 місце\Конкурс газет 2 місце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9906"/>
            <a:ext cx="1771074" cy="24378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7895669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uk-UA" sz="1600" b="1" dirty="0">
              <a:solidFill>
                <a:srgbClr val="C00000"/>
              </a:solidFill>
              <a:latin typeface="Georgia" pitchFamily="18" charset="0"/>
            </a:endParaRPr>
          </a:p>
          <a:p>
            <a:pPr indent="36000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8A0000"/>
                </a:solidFill>
                <a:latin typeface="Georgia" pitchFamily="18" charset="0"/>
              </a:rPr>
              <a:t>І МІСЦЕ</a:t>
            </a:r>
          </a:p>
          <a:p>
            <a:pPr indent="3600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«155 </a:t>
            </a:r>
            <a:r>
              <a:rPr lang="uk-UA" sz="1600" b="1" dirty="0" err="1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цікавинок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» (ХСШ № 155 Індустріального району),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«Інтелектуал»  (ХГ № 47 Шевченківського району),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</a:t>
            </a:r>
            <a:r>
              <a:rPr lang="uk-UA" sz="1600" b="1" dirty="0" err="1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Пєрємєшка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» (ХЗОШ № 150 Шевченківського району),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«Вісник «Республіки </a:t>
            </a:r>
            <a:r>
              <a:rPr lang="uk-UA" sz="1600" b="1" dirty="0" err="1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Шкіз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» (</a:t>
            </a: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ХЗОШ № 88 </a:t>
            </a:r>
            <a:r>
              <a:rPr lang="ru-RU" sz="1600" b="1" dirty="0" err="1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імені</a:t>
            </a:r>
            <a:r>
              <a:rPr lang="ru-RU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О.Г</a:t>
            </a:r>
            <a:r>
              <a:rPr lang="ru-RU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. Зубарева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Індустріального району)</a:t>
            </a:r>
            <a:endParaRPr lang="en-US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14" name="Picture 2" descr="\\Server\dokument (d)\МЕТОДИСТАМ\1 Бут-Гусаим Н.В\Нагородження 24 травня\Крнкурс газет Для презентації\Конкурс газет 1 місце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938527"/>
            <a:ext cx="1729611" cy="238075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\\Server\dokument (d)\МЕТОДИСТАМ\1 Бут-Гусаим Н.В\Нагородження 24 травня\Крнкурс газет Для презентації\Конкурс газет 1 місце 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938527"/>
            <a:ext cx="1703214" cy="234442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\\Server\dokument (d)\МЕТОДИСТАМ\1 Бут-Гусаим Н.В\Нагородження 24 травня\Крнкурс газет Для презентації\Конкурс газет 1 місце 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92" y="3717032"/>
            <a:ext cx="1862679" cy="256392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\\Server\dokument (d)\МЕТОДИСТАМ\1 Бут-Гусаим Н.В\Нагородження 24 травня\Крнкурс газет Для презентації\Конкурс газет 1 місц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913" y="3549589"/>
            <a:ext cx="1843081" cy="253694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26119" y="260648"/>
            <a:ext cx="8964488" cy="1030287"/>
          </a:xfrm>
        </p:spPr>
        <p:txBody>
          <a:bodyPr/>
          <a:lstStyle/>
          <a:p>
            <a:pPr algn="ctr" eaLnBrk="1" hangingPunct="1"/>
            <a:r>
              <a:rPr lang="uk-UA" altLang="ru-RU" sz="2000" b="1" dirty="0" smtClean="0">
                <a:solidFill>
                  <a:srgbClr val="8A0000"/>
                </a:solidFill>
                <a:latin typeface="Georgia" pitchFamily="18" charset="0"/>
              </a:rPr>
              <a:t>ПЕРЕМОЖЦІ В НОМІНАЦІЇ </a:t>
            </a:r>
            <a:br>
              <a:rPr lang="uk-UA" altLang="ru-RU" sz="2000" b="1" dirty="0" smtClean="0">
                <a:solidFill>
                  <a:srgbClr val="8A0000"/>
                </a:solidFill>
                <a:latin typeface="Georgia" pitchFamily="18" charset="0"/>
              </a:rPr>
            </a:br>
            <a:r>
              <a:rPr lang="uk-UA" altLang="ru-RU" sz="2000" b="1" dirty="0" smtClean="0">
                <a:solidFill>
                  <a:srgbClr val="8A0000"/>
                </a:solidFill>
                <a:latin typeface="Georgia" pitchFamily="18" charset="0"/>
              </a:rPr>
              <a:t>«КРАЩА ГАЗЕТА ШКІЛЬНОЇ ДИТЯЧОЇ ОРГАНІЗАЦІЇ»</a:t>
            </a:r>
            <a:endParaRPr lang="ru-RU" altLang="ru-RU" sz="2000" b="1" dirty="0" smtClean="0">
              <a:solidFill>
                <a:srgbClr val="8A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19250" y="2529358"/>
            <a:ext cx="63007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ФЕСТИВАЛЬ ШКІЛЬНИХ </a:t>
            </a:r>
            <a:endParaRPr lang="uk-UA" sz="2500" b="1" kern="0" dirty="0" smtClean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kern="0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ЗМІ - 2016</a:t>
            </a:r>
            <a:r>
              <a:rPr lang="uk-UA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/>
            </a:r>
            <a:br>
              <a:rPr lang="uk-UA" sz="2500" b="1" kern="0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</a:br>
            <a:endParaRPr lang="ru-RU" sz="2500" b="1" kern="0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30722" name="Picture 2" descr="\\Server\dokument (d)\МЕТОДИСТАМ\1 Бут-Гусаим Н.В\Нагородження 24 травня\Крнкурс газет Для презентації\Конкурс газет 1 місце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06" y="1115922"/>
            <a:ext cx="1729611" cy="238075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\\Server\dokument (d)\МЕТОДИСТАМ\1 Бут-Гусаим Н.В\Нагородження 24 травня\Крнкурс газет Для презентації\Конкурс газет 1 місц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619" y="4248674"/>
            <a:ext cx="1843081" cy="253694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Server\dokument (d)\МЕТОДИСТАМ\1 Бут-Гусаим Н.В\Нагородження 24 травня\Крнкурс газет Для презентації\2 місце\Конкурс газет 2 місц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193" y="632367"/>
            <a:ext cx="1558504" cy="214523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Server\dokument (d)\МЕТОДИСТАМ\1 Бут-Гусаим Н.В\Нагородження 24 травня\Крнкурс газет Для презентації\2 місце\Конкурс газет 2 місце 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370" y="499397"/>
            <a:ext cx="1655106" cy="227820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\\Server\dokument (d)\МЕТОДИСТАМ\1 Бут-Гусаим Н.В\Нагородження 24 травня\Крнкурс газет Для презентації\2 місце\Конкурс газет 2 місце 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338" y="701331"/>
            <a:ext cx="1663633" cy="228994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Server\dokument (d)\МЕТОДИСТАМ\1 Бут-Гусаим Н.В\Нагородження 24 травня\Крнкурс газет Для презентації\2 місце\Конкурс газет 2 місце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147" y="4189045"/>
            <a:ext cx="1601824" cy="22048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Server\dokument (d)\МЕТОДИСТАМ\1 Бут-Гусаим Н.В\Нагородження 24 травня\Крнкурс газет Для презентації\3 місце\Конкурс газет 3 місце 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3" y="3789040"/>
            <a:ext cx="1621718" cy="2232248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\\Server\dokument (d)\МЕТОДИСТАМ\1 Бут-Гусаим Н.В\Нагородження 24 травня\Крнкурс газет Для презентації\3 місце\Конкурс газет 3 місце 00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468" y="937598"/>
            <a:ext cx="1728192" cy="237880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Server\dokument (d)\МЕТОДИСТАМ\1 Бут-Гусаим Н.В\Нагородження 24 травня\Крнкурс газет Для презентації\3 місце\Конкурс газет 3 місце 00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365" y="4248674"/>
            <a:ext cx="1558504" cy="2145235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\\Server\dokument (d)\МЕТОДИСТАМ\1 Бут-Гусаим Н.В\Нагородження 24 травня\Крнкурс газет Для презентації\3 місце\Конкурс газет 3 місце 00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290" y="3914879"/>
            <a:ext cx="1554198" cy="213930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532813" cy="1030288"/>
          </a:xfrm>
        </p:spPr>
        <p:txBody>
          <a:bodyPr/>
          <a:lstStyle/>
          <a:p>
            <a:pPr algn="ctr" eaLnBrk="1" hangingPunct="1"/>
            <a:r>
              <a:rPr lang="uk-UA" altLang="ru-RU" sz="2200" b="1" dirty="0" smtClean="0">
                <a:solidFill>
                  <a:srgbClr val="8A0000"/>
                </a:solidFill>
                <a:latin typeface="Georgia" pitchFamily="18" charset="0"/>
              </a:rPr>
              <a:t>ПЕРЕМОЖЦІ В НОМІНАЦІЇ </a:t>
            </a:r>
            <a:br>
              <a:rPr lang="uk-UA" altLang="ru-RU" sz="2200" b="1" dirty="0" smtClean="0">
                <a:solidFill>
                  <a:srgbClr val="8A0000"/>
                </a:solidFill>
                <a:latin typeface="Georgia" pitchFamily="18" charset="0"/>
              </a:rPr>
            </a:br>
            <a:r>
              <a:rPr lang="uk-UA" altLang="ru-RU" sz="2200" b="1" dirty="0" smtClean="0">
                <a:solidFill>
                  <a:srgbClr val="8A0000"/>
                </a:solidFill>
                <a:latin typeface="Georgia" pitchFamily="18" charset="0"/>
              </a:rPr>
              <a:t>«ГАЗЕТА РАЙОННОЇ ДИТЯЧО-ЮНАЦЬКОЇ </a:t>
            </a:r>
            <a:br>
              <a:rPr lang="uk-UA" altLang="ru-RU" sz="2200" b="1" dirty="0" smtClean="0">
                <a:solidFill>
                  <a:srgbClr val="8A0000"/>
                </a:solidFill>
                <a:latin typeface="Georgia" pitchFamily="18" charset="0"/>
              </a:rPr>
            </a:br>
            <a:r>
              <a:rPr lang="uk-UA" altLang="ru-RU" sz="2200" b="1" dirty="0" smtClean="0">
                <a:solidFill>
                  <a:srgbClr val="8A0000"/>
                </a:solidFill>
                <a:latin typeface="Georgia" pitchFamily="18" charset="0"/>
              </a:rPr>
              <a:t>ГРОМАДСЬКОЇ ОРГАНІЗАЦІЇ»</a:t>
            </a:r>
            <a:endParaRPr lang="ru-RU" altLang="ru-RU" sz="2200" b="1" dirty="0" smtClean="0">
              <a:solidFill>
                <a:srgbClr val="8A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1" y="1700213"/>
            <a:ext cx="6192093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8A0000"/>
                </a:solidFill>
                <a:latin typeface="Georgia" pitchFamily="18" charset="0"/>
              </a:rPr>
              <a:t>І місце</a:t>
            </a: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«Лідер ХХІ» (газета </a:t>
            </a: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дитячо-юнацької організації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«Лідер-ХХІ</a:t>
            </a: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» Шевченківського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району)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8A0000"/>
                </a:solidFill>
                <a:latin typeface="Georgia" pitchFamily="18" charset="0"/>
              </a:rPr>
              <a:t>ІІ місце</a:t>
            </a: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«Шкільні </a:t>
            </a: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унікальні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моменти»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(газета </a:t>
            </a: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ДЮГО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«ШУМ»</a:t>
            </a: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Київського району);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«Велика перерва»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(газета </a:t>
            </a: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Асоціації ДЮГО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«Однодумці»</a:t>
            </a:r>
            <a:endParaRPr lang="en-US" sz="1600" b="1" dirty="0" smtClean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Холодногірського району)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8A0000"/>
                </a:solidFill>
                <a:latin typeface="Georgia" pitchFamily="18" charset="0"/>
              </a:rPr>
              <a:t>ІІІ місце</a:t>
            </a: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«Зірковий вісник»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(газета Палацу дитячої та юнацької </a:t>
            </a: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творчості «</a:t>
            </a:r>
            <a:r>
              <a:rPr lang="uk-UA" sz="1600" b="1" dirty="0" err="1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Істок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» </a:t>
            </a: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Індустріального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району)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«Росток»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  <a:p>
            <a:pPr indent="36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 (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газета </a:t>
            </a: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ДЮГО Жовтневого </a:t>
            </a:r>
            <a:r>
              <a:rPr lang="uk-UA" sz="1600" b="1" dirty="0" smtClean="0">
                <a:solidFill>
                  <a:srgbClr val="00007D">
                    <a:lumMod val="75000"/>
                  </a:srgbClr>
                </a:solidFill>
                <a:latin typeface="Georgia" pitchFamily="18" charset="0"/>
              </a:rPr>
              <a:t>району)</a:t>
            </a:r>
            <a:endParaRPr lang="uk-UA" sz="1600" b="1" dirty="0">
              <a:solidFill>
                <a:srgbClr val="0000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33794" name="Picture 2" descr="\\Server\dokument (d)\МЕТОДИСТАМ\1 Бут-Гусаим Н.В\Нагородження 24 травня\Крнкурс газет Для презентації\Районні газети\Конкурс газет районні газет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476384"/>
            <a:ext cx="2086557" cy="2872083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\\Server\dokument (d)\МЕТОДИСТАМ\1 Бут-Гусаим Н.В\Нагородження 24 травня\Крнкурс газет Для презентації\Районні газети\Конкурс газет районні газети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36376"/>
            <a:ext cx="2040227" cy="2808312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3300"/>
                </a:solidFill>
                <a:latin typeface="Monotype Corsiva" pitchFamily="66" charset="0"/>
              </a:rPr>
              <a:t>Департамент освіти Харківської міської ради</a:t>
            </a:r>
            <a:endParaRPr lang="ru-RU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Настя\Рабочий стол\1068_d8d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312368" cy="2484276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112474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Міський конкурс «Мій родовід</a:t>
            </a:r>
            <a:r>
              <a:rPr lang="uk-UA" sz="2400" b="1" dirty="0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1507" name="Picture 3" descr="E:\МІЙ РОДОВІД\Герої живуть серед нас\Героъ живуть поряд ІІІ місце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490144"/>
            <a:ext cx="1703854" cy="234523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1508" name="Picture 4" descr="E:\МІЙ РОДОВІД\НОМІНАЦІЇ\Номінація За збереження сімейних традиці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837" y="2705053"/>
            <a:ext cx="1547718" cy="213032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1506" name="Picture 2" descr="E:\МІЙ РОДОВІД\Герої живуть серед нас\Героъ живуть поряд І місц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1634775" cy="216024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7650" name="Picture 2" descr="\\Server\dokument (d)\МЕТОДИСТАМ\1 Бут-Гусаим Н.В\Нагородження 24 травня\РОДОВІД для презентації\Родовід ДЛЯ презентації 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040" y="1628800"/>
            <a:ext cx="1624136" cy="22355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\\Server\dokument (d)\МЕТОДИСТАМ\1 Бут-Гусаим Н.В\Нагородження 24 травня\РОДОВІД для презентації\Родовід ДЛЯ презентації 0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153" y="3996444"/>
            <a:ext cx="1758765" cy="24208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\\Server\dokument (d)\МЕТОДИСТАМ\1 Бут-Гусаим Н.В\Нагородження 24 травня\РОДОВІД для презентації\Родовід ДЛЯ презентації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555" y="1614689"/>
            <a:ext cx="1584338" cy="218072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4876" y="772620"/>
            <a:ext cx="4220648" cy="5430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9058" y="2179136"/>
            <a:ext cx="3143272" cy="413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429124" y="0"/>
            <a:ext cx="4429156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sz="32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Прес-центр ХМОУС </a:t>
            </a:r>
            <a:endParaRPr lang="uk-UA" sz="32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908720"/>
            <a:ext cx="2952750" cy="485775"/>
          </a:xfrm>
          <a:prstGeom prst="rect">
            <a:avLst/>
          </a:prstGeom>
          <a:solidFill>
            <a:srgbClr val="40C71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FF"/>
                </a:solidFill>
              </a:rPr>
              <a:t>Шкільний   Харків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92162" name="Picture 2" descr="https://pp.vk.me/c631922/v631922967/2a8d6/UymhyKMe4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35" y="1484784"/>
            <a:ext cx="3482723" cy="4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1989138"/>
            <a:ext cx="6300787" cy="2519362"/>
          </a:xfrm>
        </p:spPr>
        <p:txBody>
          <a:bodyPr/>
          <a:lstStyle/>
          <a:p>
            <a:pPr algn="ctr" eaLnBrk="1" hangingPunct="1"/>
            <a:r>
              <a:rPr lang="ru-RU" altLang="ru-RU" sz="3500" b="1" smtClean="0">
                <a:solidFill>
                  <a:srgbClr val="FFFF00"/>
                </a:solidFill>
                <a:latin typeface="Georgia" pitchFamily="18" charset="0"/>
              </a:rPr>
              <a:t>М</a:t>
            </a:r>
            <a:r>
              <a:rPr lang="uk-UA" altLang="ru-RU" sz="3500" b="1" smtClean="0">
                <a:solidFill>
                  <a:srgbClr val="FFFF00"/>
                </a:solidFill>
                <a:latin typeface="Georgia" pitchFamily="18" charset="0"/>
              </a:rPr>
              <a:t>ІСЬКИЙ ФЕСТИВАЛЬ ШКІЛЬНИХ ЗАСОБІВ МАСОВОЇ ІНФОРМАЦІЇ</a:t>
            </a:r>
            <a:br>
              <a:rPr lang="uk-UA" altLang="ru-RU" sz="3500" b="1" smtClean="0">
                <a:solidFill>
                  <a:srgbClr val="FFFF00"/>
                </a:solidFill>
                <a:latin typeface="Georgia" pitchFamily="18" charset="0"/>
              </a:rPr>
            </a:br>
            <a:endParaRPr lang="ru-RU" altLang="ru-RU" sz="3500" b="1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0" name="Picture 2" descr="\\Server\dokument (d)\САЙТ\висит\Фестиваль єкран.работ\djPSsoKF9n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9" y="4735833"/>
            <a:ext cx="2909912" cy="2033453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\dokument (d)\САЙТ\висит\Фестиваль єкран.работ\dTmUiIeiDI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778269"/>
            <a:ext cx="2952136" cy="1968475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\dokument (d)\САЙТ\висит\Фестиваль єкран.работ\fgtR1iEPWh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796812"/>
            <a:ext cx="2861243" cy="1907496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1916832"/>
            <a:ext cx="6300787" cy="2519362"/>
          </a:xfrm>
        </p:spPr>
        <p:txBody>
          <a:bodyPr/>
          <a:lstStyle/>
          <a:p>
            <a:pPr algn="ctr" eaLnBrk="1" hangingPunct="1"/>
            <a:r>
              <a:rPr lang="uk-UA" altLang="ru-RU" sz="2800" b="1" dirty="0" smtClean="0">
                <a:solidFill>
                  <a:srgbClr val="FFFF00"/>
                </a:solidFill>
                <a:latin typeface="Georgia" pitchFamily="18" charset="0"/>
              </a:rPr>
              <a:t>ПЕРЕМОЖЦІ В НОМІНАЦІЇ «ШКІЛЬНЕ ТЕЛЕБАЧЕННЯ»</a:t>
            </a:r>
            <a:endParaRPr lang="ru-RU" altLang="ru-RU" sz="2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sz="24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За підтримку та розвиток шкільних ЗМІ </a:t>
            </a: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номінації «Шкільне телебачення» нагороджуються: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162" y="1916832"/>
            <a:ext cx="87849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8A0000"/>
                </a:solidFill>
                <a:latin typeface="Georgia" panose="02040502050405020303" pitchFamily="18" charset="0"/>
                <a:ea typeface="+mj-ea"/>
                <a:cs typeface="+mj-cs"/>
              </a:rPr>
              <a:t>«ЗА КРАЩИЙ ІГРОВИЙ ФІЛЬМ ДЛЯ ШКІЛЬНОГО ТЕЛЕБАЧЕННЯ»  </a:t>
            </a:r>
            <a:r>
              <a:rPr lang="uk-UA" b="1" dirty="0" smtClean="0">
                <a:solidFill>
                  <a:srgbClr val="8A0000"/>
                </a:solidFill>
                <a:latin typeface="Times New Roman"/>
                <a:ea typeface="+mj-ea"/>
                <a:cs typeface="Times New Roman"/>
              </a:rPr>
              <a:t>̶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творчий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колектив ХСШ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№ 119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за роботу «Сліпий дощик» та кращу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афішу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до екранного твору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8A0000"/>
                </a:solidFill>
                <a:latin typeface="Georgia" panose="02040502050405020303" pitchFamily="18" charset="0"/>
                <a:ea typeface="+mj-ea"/>
                <a:cs typeface="+mj-cs"/>
              </a:rPr>
              <a:t>«ЗА КРАЩИЙ РЕПОРТАЖ» </a:t>
            </a:r>
            <a:endParaRPr lang="ru-RU" sz="1600" b="1" dirty="0">
              <a:solidFill>
                <a:srgbClr val="8A0000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err="1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Бардакова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Марина, учениця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ХЗОШ 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№ 111, за роботу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«Шкільне життя» </a:t>
            </a:r>
            <a:endParaRPr lang="uk-UA" sz="1600" b="1" dirty="0" smtClean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8A0000"/>
                </a:solidFill>
                <a:latin typeface="Georgia" panose="02040502050405020303" pitchFamily="18" charset="0"/>
                <a:ea typeface="+mj-ea"/>
                <a:cs typeface="+mj-cs"/>
              </a:rPr>
              <a:t>«ЗА КРАЩИЙ ВІДЕОСЮЖЕТ ДЛЯ ШКІЛЬНОГО ТЕЛЕБАЧЕННЯ»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Світлична Марина, учениця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ХСШ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№ 16,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за роботу «Харків – місто майбутнього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8A0000"/>
                </a:solidFill>
                <a:latin typeface="Georgia" panose="02040502050405020303" pitchFamily="18" charset="0"/>
                <a:ea typeface="+mj-ea"/>
                <a:cs typeface="+mj-cs"/>
              </a:rPr>
              <a:t>«ЗА КРАЩУ РЕКЛАМУ НА ШКІЛЬНОМУ ТЕЛЕБАЧЕННІ»</a:t>
            </a:r>
            <a:endParaRPr lang="ru-RU" sz="1600" b="1" dirty="0" smtClean="0">
              <a:solidFill>
                <a:srgbClr val="8A0000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ДЮГО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«Лідер ХХІ» Шевченківського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району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за роботу «Ми </a:t>
            </a:r>
            <a:r>
              <a:rPr lang="uk-UA" sz="1600" b="1" dirty="0">
                <a:solidFill>
                  <a:srgbClr val="00007D">
                    <a:lumMod val="75000"/>
                  </a:srgbClr>
                </a:solidFill>
                <a:latin typeface="Georgia" panose="02040502050405020303" pitchFamily="18" charset="0"/>
              </a:rPr>
              <a:t>–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Україна»  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0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sz="24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За підтримку та розвиток шкільних ЗМІ </a:t>
            </a: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номінації «Шкільне телебачення» нагороджуються: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4482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ДИПЛОМОМ І СТУПЕНЯ</a:t>
            </a:r>
            <a:endParaRPr lang="ru-RU" dirty="0" smtClean="0">
              <a:solidFill>
                <a:srgbClr val="8A0000"/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колектив ХЗОШ № 154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(«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Фестиваль шкільних ЗМІ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»)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ХГ № 6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«Маріїнська гімназія» («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Ми єдина Україна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»)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dirty="0">
                <a:latin typeface="Georgia" panose="02040502050405020303" pitchFamily="18" charset="0"/>
              </a:rPr>
              <a:t> </a:t>
            </a:r>
            <a:r>
              <a:rPr lang="uk-UA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ДИПЛОМОМ ІІ СТУПЕНЯ</a:t>
            </a:r>
            <a:endParaRPr lang="ru-RU" dirty="0" smtClean="0">
              <a:solidFill>
                <a:srgbClr val="8A0000"/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Юшко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Максим,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Зубрич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Максим, учні ХЗОШ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№ 146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(«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Випускний клас» та «Сучасна молодь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»)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Селезньов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Максим, учень ХСШ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№ 170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(«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Ми за здоровий спосіб життя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»)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uk-UA" b="1" dirty="0" smtClean="0">
              <a:solidFill>
                <a:srgbClr val="8A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ДИПЛОМОМ ІІІ СТУПЕНЯ</a:t>
            </a:r>
            <a:endParaRPr lang="ru-RU" b="1" dirty="0" smtClean="0">
              <a:solidFill>
                <a:srgbClr val="8A0000"/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ХЗОШ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№ 167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(«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Ревізор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»)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Тележенко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Денис, учень ХГ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№ 172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(«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Мама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»)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Бардакова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Марина, учениця ХСШ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№ 62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(«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Пам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’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яті Ігоря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Толмачова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»)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1916832"/>
            <a:ext cx="6300787" cy="2519362"/>
          </a:xfrm>
        </p:spPr>
        <p:txBody>
          <a:bodyPr/>
          <a:lstStyle/>
          <a:p>
            <a:pPr algn="ctr" eaLnBrk="1" hangingPunct="1"/>
            <a:r>
              <a:rPr lang="uk-UA" altLang="ru-RU" sz="2800" b="1" dirty="0" smtClean="0">
                <a:solidFill>
                  <a:srgbClr val="FFFF00"/>
                </a:solidFill>
                <a:latin typeface="Georgia" pitchFamily="18" charset="0"/>
              </a:rPr>
              <a:t>ПЕРЕМОЖЦІ В НОМІНАЦІЇ «КРАЩИЙ РАДІОПРОЕКТ»</a:t>
            </a:r>
            <a:endParaRPr lang="ru-RU" altLang="ru-RU" sz="2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sz="24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За підтримку та розвиток шкільних ЗМІ </a:t>
            </a: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номінації </a:t>
            </a: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Кращий </a:t>
            </a:r>
            <a:r>
              <a:rPr lang="uk-UA" sz="2400" b="1" dirty="0" err="1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радіопроект</a:t>
            </a: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» 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нагороджуються: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 ХГ № 116 за серію радіопередач та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створення шкільного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медіахолдингу</a:t>
            </a:r>
            <a:endParaRPr lang="uk-UA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ХЗОШ № 136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імені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Героя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Радянського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Союзу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П.Д.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Говоруненка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Харківської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міської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ради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за роботу «Спілка юних патріотів»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ХГ №163 за роботу «Діти  Харкова – люди майбутнього»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ХЗОШ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№ 26 за роботу «Діти  Харкова – люди майбутнього»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Макарова Анастасія, Борозняк Анна, учениці ХЛ № 107, за краще радіоінтерв’ю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ХЗОШ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№ 148 за роботу радіоцентру «Шкільна хвиля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О.к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.!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F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М»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98" y="4403796"/>
            <a:ext cx="2042795" cy="209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556" y="4437112"/>
            <a:ext cx="1964405" cy="209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999" y="4437112"/>
            <a:ext cx="2016224" cy="20882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212" y="4426669"/>
            <a:ext cx="1944216" cy="209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61" y="1412776"/>
            <a:ext cx="1665605" cy="1550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85542"/>
            <a:ext cx="1578610" cy="14312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483" y="1973189"/>
            <a:ext cx="1801544" cy="15073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435" y="297373"/>
            <a:ext cx="1801495" cy="16719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745615" cy="16230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358835" y="3140968"/>
            <a:ext cx="869508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3000" b="1" kern="0" dirty="0" smtClean="0">
                <a:solidFill>
                  <a:srgbClr val="8A0000"/>
                </a:solidFill>
                <a:latin typeface="Georgia" panose="02040502050405020303" pitchFamily="18" charset="0"/>
              </a:rPr>
              <a:t>КОНКУРС ДИТЯЧИХ ЕКРАННИХ РОБІТ</a:t>
            </a:r>
            <a:endParaRPr lang="ru-RU" sz="3000" b="1" kern="0" dirty="0">
              <a:solidFill>
                <a:srgbClr val="8A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1700808"/>
            <a:ext cx="6300787" cy="2519362"/>
          </a:xfrm>
        </p:spPr>
        <p:txBody>
          <a:bodyPr/>
          <a:lstStyle/>
          <a:p>
            <a:pPr algn="ctr" eaLnBrk="1" hangingPunct="1"/>
            <a:r>
              <a:rPr lang="uk-UA" altLang="ru-RU" sz="2800" b="1" dirty="0" smtClean="0">
                <a:solidFill>
                  <a:srgbClr val="FFFF00"/>
                </a:solidFill>
                <a:latin typeface="Georgia" pitchFamily="18" charset="0"/>
              </a:rPr>
              <a:t>НАГОРОДЖЕННЯ ПЕРЕМОЖЦІВ ФЕСТИВАЛЮ ДИТЯЧИХ ЕКРАННИХ РОБІТ</a:t>
            </a:r>
            <a:endParaRPr lang="ru-RU" altLang="ru-RU" sz="2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9379"/>
            <a:ext cx="8229600" cy="1371600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ФЕСТИВАЛЬ ДИТЯЧИХ ЕКРАННИХ РОБІТ</a:t>
            </a:r>
            <a:r>
              <a:rPr lang="ru-RU" dirty="0" smtClean="0">
                <a:solidFill>
                  <a:srgbClr val="8A0000"/>
                </a:solidFill>
              </a:rPr>
              <a:t/>
            </a:r>
            <a:br>
              <a:rPr lang="ru-RU" dirty="0" smtClean="0">
                <a:solidFill>
                  <a:srgbClr val="8A0000"/>
                </a:solidFill>
              </a:rPr>
            </a:br>
            <a:endParaRPr lang="ru-RU" dirty="0">
              <a:solidFill>
                <a:srgbClr val="8A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559" y="955179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srgbClr val="8A0000"/>
                </a:solidFill>
                <a:latin typeface="Georgia" panose="02040502050405020303" pitchFamily="18" charset="0"/>
              </a:rPr>
              <a:t>Гран-прі фестивалю  </a:t>
            </a:r>
          </a:p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фільм «Мама»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Рустама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Мамедова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учня ХЗОШ №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95</a:t>
            </a:r>
          </a:p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імені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299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Харківської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стрілецької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дивізії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 algn="ctr"/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i="1" dirty="0"/>
              <a:t> </a:t>
            </a:r>
            <a:r>
              <a:rPr lang="uk-UA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І </a:t>
            </a:r>
            <a:r>
              <a:rPr lang="uk-UA" b="1" dirty="0">
                <a:solidFill>
                  <a:srgbClr val="8A0000"/>
                </a:solidFill>
                <a:latin typeface="Georgia" panose="02040502050405020303" pitchFamily="18" charset="0"/>
              </a:rPr>
              <a:t>місце</a:t>
            </a:r>
            <a:endParaRPr lang="ru-RU" b="1" dirty="0">
              <a:solidFill>
                <a:srgbClr val="8A0000"/>
              </a:solidFill>
              <a:latin typeface="Georgia" panose="02040502050405020303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ХГ № 23 за роботу «Чорнобиль»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b="1" dirty="0">
                <a:solidFill>
                  <a:srgbClr val="8A0000"/>
                </a:solidFill>
                <a:latin typeface="Georgia" panose="02040502050405020303" pitchFamily="18" charset="0"/>
              </a:rPr>
              <a:t>ІІ місце</a:t>
            </a:r>
            <a:endParaRPr lang="ru-RU" b="1" dirty="0">
              <a:solidFill>
                <a:srgbClr val="8A0000"/>
              </a:solidFill>
              <a:latin typeface="Georgia" panose="02040502050405020303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ХСШ № 133 «Ліцей мистецтв» за роботу «Погляд крізь призму»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Творчий колектив ХЛ № 89 за роботу «Україна чекає. Повертайся живим» та кращу афішу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b="1" dirty="0">
                <a:solidFill>
                  <a:srgbClr val="8A0000"/>
                </a:solidFill>
                <a:latin typeface="Georgia" panose="02040502050405020303" pitchFamily="18" charset="0"/>
              </a:rPr>
              <a:t>ІІІ місце</a:t>
            </a:r>
            <a:endParaRPr lang="ru-RU" b="1" dirty="0">
              <a:solidFill>
                <a:srgbClr val="8A0000"/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Сургай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Анастасія, учениця ХЗОШ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№ 158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за роботу «Харків – місто майбутнього»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Шинякова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Тетяна, учениця ХЗОШ № 153, за роботу «Мій Харків – мої крила»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Сапожнікова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Ганна, учениця ХЗОШ № 85, за роботу «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Соприкосновение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» та кращу афішу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5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3300"/>
                </a:solidFill>
                <a:latin typeface="Monotype Corsiva" pitchFamily="66" charset="0"/>
              </a:rPr>
              <a:t>Департамент освіти Харківської міської ради</a:t>
            </a:r>
            <a:endParaRPr lang="ru-RU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50405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uk-UA" sz="2400" b="1" dirty="0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Міський конкурс </a:t>
            </a:r>
            <a:r>
              <a:rPr lang="uk-UA" sz="2400" b="1" dirty="0" err="1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“Мій</a:t>
            </a:r>
            <a:r>
              <a:rPr lang="uk-UA" sz="2400" b="1" dirty="0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2400" b="1" dirty="0" err="1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родовід”</a:t>
            </a:r>
            <a:endParaRPr lang="ru-RU" sz="2400" b="1" dirty="0">
              <a:solidFill>
                <a:srgbClr val="0033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6" name="Picture 2" descr="C:\Documents and Settings\Настя\Рабочий стол\1068_d8d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3072342" cy="230425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78190085"/>
              </p:ext>
            </p:extLst>
          </p:nvPr>
        </p:nvGraphicFramePr>
        <p:xfrm>
          <a:off x="2123728" y="1988840"/>
          <a:ext cx="4608512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Documents and Settings\Настя\Рабочий стол\1068_d8da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04" y="2420888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3300"/>
                </a:solidFill>
                <a:latin typeface="Monotype Corsiva" pitchFamily="66" charset="0"/>
              </a:rPr>
              <a:t>Департамент освіти Харківської міської ради</a:t>
            </a:r>
            <a:endParaRPr lang="ru-RU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Настя\Рабочий стол\1068_d8d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3240360" cy="243027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112474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Міський конкурс «Мій родовід»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488832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uk-UA" sz="4400" b="1" dirty="0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ПЕРЕМОЖЦІ  В НОМІНАЦІЇ </a:t>
            </a:r>
          </a:p>
          <a:p>
            <a:pPr>
              <a:spcBef>
                <a:spcPct val="0"/>
              </a:spcBef>
            </a:pPr>
            <a:r>
              <a:rPr lang="uk-UA" sz="4400" b="1" dirty="0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«РОДОВІД МОЄЇ СІМ’Ї»</a:t>
            </a:r>
            <a:endParaRPr lang="ru-RU" sz="4400" b="1" dirty="0">
              <a:solidFill>
                <a:srgbClr val="0033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7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 збереження зв’язків поколінь»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1340768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6302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b="1" i="1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Котов</a:t>
            </a:r>
            <a:r>
              <a:rPr lang="uk-UA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Павло, </a:t>
            </a:r>
            <a:r>
              <a:rPr lang="uk-UA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учень 9 класу школи  № 70;</a:t>
            </a:r>
          </a:p>
          <a:p>
            <a:pPr lvl="0" indent="6302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Сидорова Владислава, </a:t>
            </a:r>
            <a:r>
              <a:rPr lang="uk-UA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школи № 139; </a:t>
            </a:r>
          </a:p>
          <a:p>
            <a:pPr lvl="0" indent="6302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b="1" i="1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Вишницький</a:t>
            </a:r>
            <a:r>
              <a:rPr lang="uk-UA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Артем, </a:t>
            </a:r>
            <a:r>
              <a:rPr lang="uk-UA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учень 8 класу школи № 120.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42088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«За оригінальність  оформлення конкурсної роботи»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2852936"/>
            <a:ext cx="799288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b="1" dirty="0" err="1" smtClean="0">
                <a:latin typeface="Georgia" pitchFamily="18" charset="0"/>
              </a:rPr>
              <a:t>Заліщук</a:t>
            </a:r>
            <a:r>
              <a:rPr lang="uk-UA" b="1" dirty="0" smtClean="0">
                <a:latin typeface="Georgia" pitchFamily="18" charset="0"/>
              </a:rPr>
              <a:t> Валентина, </a:t>
            </a:r>
            <a:r>
              <a:rPr lang="uk-UA" dirty="0" smtClean="0">
                <a:latin typeface="Georgia" pitchFamily="18" charset="0"/>
              </a:rPr>
              <a:t>учениця 8 класу спеціалізованої школи №114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42900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«За збереження родинних традицій та історичної спадщини»</a:t>
            </a:r>
            <a:r>
              <a:rPr lang="uk-UA" sz="3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3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3568" y="3861048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i="1" dirty="0" smtClean="0">
                <a:latin typeface="Georgia" pitchFamily="18" charset="0"/>
              </a:rPr>
              <a:t>Євсєєв Владислав, </a:t>
            </a:r>
            <a:r>
              <a:rPr lang="uk-UA" dirty="0" smtClean="0">
                <a:latin typeface="Georgia" pitchFamily="18" charset="0"/>
              </a:rPr>
              <a:t>учень 9 класу гімназії № 116;</a:t>
            </a:r>
            <a:endParaRPr lang="ru-RU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b="1" i="1" dirty="0" err="1" smtClean="0">
                <a:latin typeface="Georgia" pitchFamily="18" charset="0"/>
              </a:rPr>
              <a:t>Гетман</a:t>
            </a:r>
            <a:r>
              <a:rPr lang="uk-UA" b="1" i="1" dirty="0" smtClean="0">
                <a:latin typeface="Georgia" pitchFamily="18" charset="0"/>
              </a:rPr>
              <a:t> Дарина, </a:t>
            </a:r>
            <a:r>
              <a:rPr lang="uk-UA" dirty="0" smtClean="0">
                <a:latin typeface="Georgia" pitchFamily="18" charset="0"/>
              </a:rPr>
              <a:t>учениця 10 класу школи № 28;</a:t>
            </a:r>
            <a:endParaRPr lang="ru-RU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b="1" i="1" dirty="0" err="1" smtClean="0">
                <a:latin typeface="Georgia" pitchFamily="18" charset="0"/>
              </a:rPr>
              <a:t>Гомонілова</a:t>
            </a:r>
            <a:r>
              <a:rPr lang="uk-UA" b="1" i="1" dirty="0" smtClean="0">
                <a:latin typeface="Georgia" pitchFamily="18" charset="0"/>
              </a:rPr>
              <a:t> Поліна,</a:t>
            </a:r>
            <a:r>
              <a:rPr lang="uk-UA" dirty="0" smtClean="0">
                <a:latin typeface="Georgia" pitchFamily="18" charset="0"/>
              </a:rPr>
              <a:t> учениця 11 класу школи № 38.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5013176"/>
            <a:ext cx="608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«За вірність родинним традиціям»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476001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  <a:tab pos="630238" algn="l"/>
              </a:tabLst>
            </a:pP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Подрез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Катерина,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10 класу гімназії № 152;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  <a:tab pos="630238" algn="l"/>
              </a:tabLst>
            </a:pP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Андонієва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Анастасія, </a:t>
            </a:r>
            <a:r>
              <a:rPr kumimoji="0" lang="uk-UA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гімназії № 82.</a:t>
            </a:r>
            <a:endParaRPr kumimoji="0" lang="uk-UA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1340768"/>
            <a:ext cx="7197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ІІІ  МІСЦЕ </a:t>
            </a:r>
          </a:p>
          <a:p>
            <a:pPr algn="ctr"/>
            <a:endParaRPr lang="ru-RU" sz="2000" b="1" dirty="0" smtClean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560" y="1844824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  <a:tab pos="63023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Заблуда Анастасія,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школи № 157;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  <a:tab pos="630238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Хмель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Даніель,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учень 9 класу спеціалізованої   школи № 170;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  <a:tab pos="63023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Бойко Олег,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учень 10 класу школи № 101.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2780928"/>
            <a:ext cx="719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ІІ  МІСЦЕ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67544" y="3387770"/>
            <a:ext cx="7920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63023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Захарова Катерина,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10 класу школи № 153;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630238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Голубовська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Таїсія,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9 класу школи № 138.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4221088"/>
            <a:ext cx="719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І МІСЦЕ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11560" y="4869160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630238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Качарова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Катерина,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8 класу спеціалізованої школи № 133 «Ліцей мистецтв»;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63023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Реброва Анастасія,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учениця 8 класу гімназії № 13.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3373" y="620688"/>
            <a:ext cx="573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НОМІНАЦІЯ «РОДОВІД МОЄЇ СІМ’Ї»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3300"/>
                </a:solidFill>
                <a:latin typeface="Monotype Corsiva" pitchFamily="66" charset="0"/>
              </a:rPr>
              <a:t>Департамент освіти Харківської міської ради</a:t>
            </a:r>
            <a:endParaRPr lang="ru-RU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112474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Міський конкурс </a:t>
            </a:r>
            <a:r>
              <a:rPr lang="uk-UA" sz="2400" b="1" dirty="0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«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Мій родовід»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1794" y="1844824"/>
            <a:ext cx="4736054" cy="17526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0"/>
              </a:spcBef>
            </a:pPr>
            <a:r>
              <a:rPr lang="uk-UA" sz="5200" b="1" dirty="0" smtClean="0">
                <a:solidFill>
                  <a:srgbClr val="003300"/>
                </a:solidFill>
                <a:latin typeface="Monotype Corsiva" pitchFamily="66" charset="0"/>
                <a:ea typeface="+mj-ea"/>
                <a:cs typeface="+mj-cs"/>
              </a:rPr>
              <a:t>НОМІНАЦІЯ </a:t>
            </a:r>
          </a:p>
          <a:p>
            <a:pPr lvl="0">
              <a:spcBef>
                <a:spcPct val="0"/>
              </a:spcBef>
            </a:pPr>
            <a:r>
              <a:rPr lang="uk-UA" sz="5200" b="1" dirty="0" smtClean="0">
                <a:solidFill>
                  <a:srgbClr val="003300"/>
                </a:solidFill>
                <a:latin typeface="Monotype Corsiva" pitchFamily="66" charset="0"/>
              </a:rPr>
              <a:t>«ГЕРОЇ </a:t>
            </a:r>
          </a:p>
          <a:p>
            <a:pPr lvl="0">
              <a:spcBef>
                <a:spcPct val="0"/>
              </a:spcBef>
            </a:pPr>
            <a:r>
              <a:rPr lang="uk-UA" sz="5200" b="1" dirty="0" smtClean="0">
                <a:solidFill>
                  <a:srgbClr val="003300"/>
                </a:solidFill>
                <a:latin typeface="Monotype Corsiva" pitchFamily="66" charset="0"/>
              </a:rPr>
              <a:t>ЧОРНОБИЛЯ </a:t>
            </a:r>
          </a:p>
          <a:p>
            <a:pPr lvl="0">
              <a:spcBef>
                <a:spcPct val="0"/>
              </a:spcBef>
            </a:pPr>
            <a:r>
              <a:rPr lang="uk-UA" sz="5200" b="1" dirty="0" smtClean="0">
                <a:solidFill>
                  <a:srgbClr val="003300"/>
                </a:solidFill>
                <a:latin typeface="Monotype Corsiva" pitchFamily="66" charset="0"/>
              </a:rPr>
              <a:t>ПОРУЧ»</a:t>
            </a:r>
            <a:endParaRPr lang="ru-RU" sz="5200" b="1" dirty="0" smtClean="0">
              <a:solidFill>
                <a:srgbClr val="003300"/>
              </a:solidFill>
              <a:latin typeface="Monotype Corsiva" pitchFamily="66" charset="0"/>
            </a:endParaRPr>
          </a:p>
          <a:p>
            <a:pPr>
              <a:spcBef>
                <a:spcPct val="0"/>
              </a:spcBef>
            </a:pPr>
            <a:endParaRPr lang="ru-RU" sz="4400" b="1" dirty="0">
              <a:solidFill>
                <a:srgbClr val="0033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0" name="Picture 2" descr="http://www.sobiratel.net/files/thumbs/t_1611_13735582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66220"/>
            <a:ext cx="2479418" cy="2281064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po.udpu.org.ua/wp-content/uploads/2016/04/CHornoby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4130824" cy="4130824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3300"/>
                </a:solidFill>
                <a:latin typeface="Monotype Corsiva" pitchFamily="66" charset="0"/>
              </a:rPr>
              <a:t>Департамент освіти Харківської міської ради</a:t>
            </a:r>
            <a:endParaRPr lang="ru-RU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112474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Міський конкурс «Мій родовід»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2040" y="2060848"/>
            <a:ext cx="4144416" cy="396044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uk-UA" sz="2800" b="1" i="1" dirty="0" smtClean="0">
                <a:solidFill>
                  <a:srgbClr val="003300"/>
                </a:solidFill>
                <a:latin typeface="Georgia" panose="02040502050405020303" pitchFamily="18" charset="0"/>
                <a:ea typeface="+mj-ea"/>
                <a:cs typeface="+mj-cs"/>
              </a:rPr>
              <a:t>ПЕРЕМОЖЦІ  НОМІНАЦІЇ  </a:t>
            </a:r>
          </a:p>
          <a:p>
            <a:pPr>
              <a:spcBef>
                <a:spcPct val="0"/>
              </a:spcBef>
            </a:pPr>
            <a:r>
              <a:rPr lang="uk-UA" sz="2800" b="1" i="1" dirty="0" smtClean="0">
                <a:solidFill>
                  <a:srgbClr val="003300"/>
                </a:solidFill>
                <a:latin typeface="Georgia" panose="02040502050405020303" pitchFamily="18" charset="0"/>
                <a:ea typeface="+mj-ea"/>
                <a:cs typeface="+mj-cs"/>
              </a:rPr>
              <a:t>«</a:t>
            </a:r>
            <a:r>
              <a:rPr lang="uk-UA" sz="28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ГЕРОЇ  ЧОРНОБИЛЯ  ПОРУЧ» </a:t>
            </a:r>
            <a:endParaRPr lang="ru-RU" sz="2800" b="1" i="1" dirty="0">
              <a:solidFill>
                <a:srgbClr val="00330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Picture 2" descr="http://lit.govuadocs.com.ua/tw_files2/urls_28/4/d-3513/3513_html_115f23f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384376" cy="359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1158</Words>
  <Application>Microsoft Office PowerPoint</Application>
  <PresentationFormat>Экран (4:3)</PresentationFormat>
  <Paragraphs>235</Paragraphs>
  <Slides>39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Arial</vt:lpstr>
      <vt:lpstr>Arial Black</vt:lpstr>
      <vt:lpstr>Calibri</vt:lpstr>
      <vt:lpstr>Georgia</vt:lpstr>
      <vt:lpstr>Monotype Corsiva</vt:lpstr>
      <vt:lpstr>Times New Roman</vt:lpstr>
      <vt:lpstr>Wingdings</vt:lpstr>
      <vt:lpstr>Тема Office</vt:lpstr>
      <vt:lpstr>Пиксел</vt:lpstr>
      <vt:lpstr>2_Тема Office</vt:lpstr>
      <vt:lpstr>1_Пиксел</vt:lpstr>
      <vt:lpstr>2_Пиксел</vt:lpstr>
      <vt:lpstr>Департамент освіти Харківської міської ради</vt:lpstr>
      <vt:lpstr>Департамент освіти Харківської міської ради</vt:lpstr>
      <vt:lpstr>Департамент освіти Харківської міської ради</vt:lpstr>
      <vt:lpstr>Департамент освіти Харківської міської ради</vt:lpstr>
      <vt:lpstr>Департамент освіти Харківської міської ради</vt:lpstr>
      <vt:lpstr>«За збереження зв’язків поколінь» </vt:lpstr>
      <vt:lpstr>Презентация PowerPoint</vt:lpstr>
      <vt:lpstr>Департамент освіти Харківської міської ради</vt:lpstr>
      <vt:lpstr>Департамент освіти Харківської міської ради</vt:lpstr>
      <vt:lpstr>  «Чорнобиль не має минулого часу» </vt:lpstr>
      <vt:lpstr>Презентация PowerPoint</vt:lpstr>
      <vt:lpstr>Департамент освіти Харківської міської ради</vt:lpstr>
      <vt:lpstr>Заохочувальні дипломи</vt:lpstr>
      <vt:lpstr>Презентация PowerPoint</vt:lpstr>
      <vt:lpstr>«ФЕСТИВАЛЬНА ВЕСНА ХМОУС– 2016»</vt:lpstr>
      <vt:lpstr>Презентация PowerPoint</vt:lpstr>
      <vt:lpstr>КОНКУРС ДИТЯЧИХ ЕКРАННИХ РОБІТ</vt:lpstr>
      <vt:lpstr>«ФЕСТИВАЛЬНА ВЕСНА ХМОУС– 2016»</vt:lpstr>
      <vt:lpstr>ІІІ МІСЬКИЙ ФЕСТИВАЛЬ ШКІЛЬНИХ ЗАСОБІВ МАСОВОЇ ІНФОРМАЦІЇ </vt:lpstr>
      <vt:lpstr>Презентация PowerPoint</vt:lpstr>
      <vt:lpstr>НОМІНАЦІЇ ІІІ МІСЬКОГО ФЕСТИВАЛЮ ШКІЛЬНИХ ЗАСОБІВ МАСОВОЇ ІНФОРМАЦІЇ</vt:lpstr>
      <vt:lpstr>Презентация PowerPoint</vt:lpstr>
      <vt:lpstr>Презентация PowerPoint</vt:lpstr>
      <vt:lpstr>ПЕРЕМОЖЦІ МІСЬКОГО ФЕСТИВАЛЮ ШКІЛЬНИХ ЗАСОБІВ МАСОВОЇ ІНФОРМАЦІЇ </vt:lpstr>
      <vt:lpstr>ПЕРЕМОЖЦІ В НОМІНАЦІЇ  «ГАЗЕТА ШКІЛЬНОЇ ДИТЯЧОЇ ОРГАНІЗАЦІЇ»</vt:lpstr>
      <vt:lpstr>ПЕРЕМОЖЦІ В НОМІНАЦІЇ  «КРАЩА ГАЗЕТА ШКІЛЬНОЇ ДИТЯЧОЇ ОРГАНІЗАЦІЇ»</vt:lpstr>
      <vt:lpstr>ПЕРЕМОЖЦІ В НОМІНАЦІЇ  «КРАЩА ГАЗЕТА ШКІЛЬНОЇ ДИТЯЧОЇ ОРГАНІЗАЦІЇ»</vt:lpstr>
      <vt:lpstr>Презентация PowerPoint</vt:lpstr>
      <vt:lpstr>ПЕРЕМОЖЦІ В НОМІНАЦІЇ  «ГАЗЕТА РАЙОННОЇ ДИТЯЧО-ЮНАЦЬКОЇ  ГРОМАДСЬКОЇ ОРГАНІЗАЦІЇ»</vt:lpstr>
      <vt:lpstr>Презентация PowerPoint</vt:lpstr>
      <vt:lpstr>МІСЬКИЙ ФЕСТИВАЛЬ ШКІЛЬНИХ ЗАСОБІВ МАСОВОЇ ІНФОРМАЦІЇ </vt:lpstr>
      <vt:lpstr>ПЕРЕМОЖЦІ В НОМІНАЦІЇ «ШКІЛЬНЕ ТЕЛЕБАЧЕННЯ»</vt:lpstr>
      <vt:lpstr>За підтримку та розвиток шкільних ЗМІ  в номінації «Шкільне телебачення» нагороджуються: </vt:lpstr>
      <vt:lpstr>За підтримку та розвиток шкільних ЗМІ  в номінації «Шкільне телебачення» нагороджуються: </vt:lpstr>
      <vt:lpstr>ПЕРЕМОЖЦІ В НОМІНАЦІЇ «КРАЩИЙ РАДІОПРОЕКТ»</vt:lpstr>
      <vt:lpstr>За підтримку та розвиток шкільних ЗМІ  в номінації «Кращий радіопроект» нагороджуються: </vt:lpstr>
      <vt:lpstr>Презентация PowerPoint</vt:lpstr>
      <vt:lpstr>НАГОРОДЖЕННЯ ПЕРЕМОЖЦІВ ФЕСТИВАЛЮ ДИТЯЧИХ ЕКРАННИХ РОБІТ</vt:lpstr>
      <vt:lpstr>ФЕСТИВАЛЬ ДИТЯЧИХ ЕКРАННИХ РОБІТ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Gostinnikova</dc:creator>
  <cp:lastModifiedBy>Admin1</cp:lastModifiedBy>
  <cp:revision>157</cp:revision>
  <dcterms:created xsi:type="dcterms:W3CDTF">2015-05-18T09:17:02Z</dcterms:created>
  <dcterms:modified xsi:type="dcterms:W3CDTF">2016-05-26T07:40:49Z</dcterms:modified>
</cp:coreProperties>
</file>